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58" r:id="rId4"/>
    <p:sldId id="261" r:id="rId5"/>
    <p:sldId id="262" r:id="rId6"/>
    <p:sldId id="263" r:id="rId7"/>
    <p:sldId id="307" r:id="rId8"/>
    <p:sldId id="265" r:id="rId9"/>
    <p:sldId id="266" r:id="rId10"/>
    <p:sldId id="281" r:id="rId11"/>
    <p:sldId id="306" r:id="rId12"/>
    <p:sldId id="309" r:id="rId13"/>
    <p:sldId id="302" r:id="rId14"/>
    <p:sldId id="311" r:id="rId15"/>
    <p:sldId id="312" r:id="rId16"/>
    <p:sldId id="300" r:id="rId17"/>
    <p:sldId id="314" r:id="rId18"/>
    <p:sldId id="292" r:id="rId19"/>
    <p:sldId id="264" r:id="rId20"/>
    <p:sldId id="315" r:id="rId21"/>
    <p:sldId id="290" r:id="rId22"/>
    <p:sldId id="317" r:id="rId23"/>
    <p:sldId id="268" r:id="rId24"/>
    <p:sldId id="269" r:id="rId25"/>
    <p:sldId id="277" r:id="rId26"/>
    <p:sldId id="297" r:id="rId27"/>
    <p:sldId id="279" r:id="rId28"/>
    <p:sldId id="280" r:id="rId29"/>
    <p:sldId id="294" r:id="rId30"/>
    <p:sldId id="295" r:id="rId31"/>
    <p:sldId id="298" r:id="rId32"/>
    <p:sldId id="318" r:id="rId33"/>
    <p:sldId id="319" r:id="rId34"/>
    <p:sldId id="320" r:id="rId35"/>
    <p:sldId id="321" r:id="rId36"/>
    <p:sldId id="324" r:id="rId37"/>
    <p:sldId id="322" r:id="rId38"/>
    <p:sldId id="29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539" autoAdjust="0"/>
  </p:normalViewPr>
  <p:slideViewPr>
    <p:cSldViewPr snapToGrid="0" showGuides="1">
      <p:cViewPr varScale="1">
        <p:scale>
          <a:sx n="47" d="100"/>
          <a:sy n="47" d="100"/>
        </p:scale>
        <p:origin x="-1044" y="48"/>
      </p:cViewPr>
      <p:guideLst>
        <p:guide orient="horz" pos="2169"/>
        <p:guide pos="2880"/>
      </p:guideLst>
    </p:cSldViewPr>
  </p:slideViewPr>
  <p:notesTextViewPr>
    <p:cViewPr>
      <p:scale>
        <a:sx n="100" d="100"/>
        <a:sy n="100" d="100"/>
      </p:scale>
      <p:origin x="0" y="0"/>
    </p:cViewPr>
  </p:notesTextViewPr>
  <p:sorterViewPr>
    <p:cViewPr>
      <p:scale>
        <a:sx n="66" d="100"/>
        <a:sy n="66" d="100"/>
      </p:scale>
      <p:origin x="0" y="492"/>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21.wmf"/><Relationship Id="rId5" Type="http://schemas.openxmlformats.org/officeDocument/2006/relationships/image" Target="../media/image31.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F1D92E9-B697-4A00-BBB7-06F88B8B1B89}" type="datetimeFigureOut">
              <a:rPr lang="en-US"/>
              <a:pPr>
                <a:defRPr/>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47200CD-C33D-48C1-BCD2-1AD6FEEA5C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a:t>
            </a:r>
            <a:r>
              <a:rPr lang="en-US" baseline="0" dirty="0" smtClean="0"/>
              <a:t> I have put comments in [square brackets], potential additions or clarifications in {squiggly brackets}, and stage directions in &lt;angle brackets&gt;.]</a:t>
            </a: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C1EE5-DB0E-4BDB-B223-3E880010049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a:t>
            </a:r>
            <a:r>
              <a:rPr lang="en-US" baseline="0" dirty="0" smtClean="0"/>
              <a:t> </a:t>
            </a:r>
            <a:r>
              <a:rPr lang="en-US" dirty="0" smtClean="0"/>
              <a:t>This circuit model represents one node of Ranvier, in that it contains the active and passive channels that allow for ion exchange. The Ion diffusion that</a:t>
            </a:r>
            <a:r>
              <a:rPr lang="en-US" baseline="0" dirty="0" smtClean="0"/>
              <a:t> occurs through the passive channels is represented by a diffuser &lt;point to diffuser symbol&gt; and the EMF {electro-motive force} is represented by a battery. Furthermore, ion exchange involves resistance, so there is a resistor included in each branch. In this model, the Sodium channels are together, and are represented by a serial branch, and the Potassium channels are parallel, represented by a parallel branch. This is the opposite configuration of the model Adrienne and Ty presented earlier [So they are going first? yes]. Furthermore, the active pump has been represented as 2 parallel inductors in series with a resistor, and the cell membrane is represented by a capacitor. </a:t>
            </a: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3DCCF-01C5-4442-854D-CF6EC20D67BF}"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5E66C6-2B63-48EE-A3A1-6199876AE950}" type="slidenum">
              <a:rPr lang="en-US"/>
              <a:pPr>
                <a:defRPr/>
              </a:pPr>
              <a:t>11</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 So, as we have seen, the node</a:t>
            </a:r>
            <a:r>
              <a:rPr lang="en-US" baseline="0" dirty="0" smtClean="0"/>
              <a:t> of </a:t>
            </a:r>
            <a:r>
              <a:rPr lang="en-US" baseline="0" dirty="0" err="1" smtClean="0"/>
              <a:t>Ranvier</a:t>
            </a:r>
            <a:r>
              <a:rPr lang="en-US" baseline="0" dirty="0" smtClean="0"/>
              <a:t> may be modeled with a circuit.  As each node has the IV characteristics that were previously mentioned, we can use them, combined with Kirchhoff’s laws, to distill a system of differential equations that will help us to describe the behavior of the electric currents.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EC3EB7-C9BC-4471-8F79-1D5E9EAF37B2}" type="slidenum">
              <a:rPr lang="en-US"/>
              <a:pPr>
                <a:defRPr/>
              </a:pPr>
              <a:t>12</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 We begin by using the current</a:t>
            </a:r>
            <a:r>
              <a:rPr lang="en-US" baseline="0" dirty="0" smtClean="0"/>
              <a:t> law, and obtain I_C – </a:t>
            </a:r>
            <a:r>
              <a:rPr lang="en-US" baseline="0" dirty="0" err="1" smtClean="0"/>
              <a:t>I_ext</a:t>
            </a:r>
            <a:r>
              <a:rPr lang="en-US" baseline="0" dirty="0" smtClean="0"/>
              <a:t> – I_A – </a:t>
            </a:r>
            <a:r>
              <a:rPr lang="en-US" baseline="0" dirty="0" err="1" smtClean="0"/>
              <a:t>I_Na</a:t>
            </a:r>
            <a:r>
              <a:rPr lang="en-US" baseline="0" dirty="0" smtClean="0"/>
              <a:t> – I_K = 0.  If we solve this equation for I_C and use its IV curve, we obtain a differential equation.  Then, we can simplify it by using the voltage law on the potassium channel—it implies that that function is an “N”-shaped curve.  This gives the first equation here &lt;Point to the first equation&gt;.  We define I_A = </a:t>
            </a:r>
            <a:r>
              <a:rPr lang="en-US" baseline="0" dirty="0" err="1" smtClean="0"/>
              <a:t>A_Na</a:t>
            </a:r>
            <a:r>
              <a:rPr lang="en-US" baseline="0" dirty="0" smtClean="0"/>
              <a:t> – A_K, and I_S = </a:t>
            </a:r>
            <a:r>
              <a:rPr lang="en-US" baseline="0" dirty="0" err="1" smtClean="0"/>
              <a:t>A_Na</a:t>
            </a:r>
            <a:r>
              <a:rPr lang="en-US" baseline="0" dirty="0" smtClean="0"/>
              <a:t> + A_K to be the active current and absolute currents, respectively.  Using the voltage law on a loop with the pumps and the capacitor, we can obtain the second and third equations of the system &lt;Point to these equations&gt;.  Finally, the passive sodium channel is an “S”-shaped curve by usage of the current law.  We use the voltage law to obtain the fourth equation, but need a singular perturbation from nonlinear circuit theory for this to work, so let 0&lt;</a:t>
            </a:r>
            <a:r>
              <a:rPr lang="en-US" baseline="0" dirty="0" err="1" smtClean="0"/>
              <a:t>eps</a:t>
            </a:r>
            <a:r>
              <a:rPr lang="en-US" baseline="0" dirty="0" smtClean="0"/>
              <a:t>&lt;&lt;1.  This gives us the set of four equations with four unknowns.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B6B812-2C9A-451F-BDB7-5D5039BCBD45}" type="slidenum">
              <a:rPr lang="en-US"/>
              <a:pPr>
                <a:defRPr/>
              </a:pPr>
              <a:t>13</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 Although we have</a:t>
            </a:r>
            <a:r>
              <a:rPr lang="en-US" baseline="0" dirty="0" smtClean="0"/>
              <a:t> a four-dimensional equation, one assumption allows us to reduce it to a two-dimensional equation, which would allow us to graph the nullclines easily.  We assume that the potassium (“N” shaped) curve doesn’t interact with the sodium (“S” shaped) curve.  In particular, this happens if both “knee points” of the potassium curve &lt;Point to them&gt; correspond to the primary branch of the sodium curve &lt;Point to it&gt;.  Then, for the singular perturbed fourth equation, we idealize it by letting </a:t>
            </a:r>
            <a:r>
              <a:rPr lang="el-GR" baseline="0" dirty="0" smtClean="0"/>
              <a:t>ε</a:t>
            </a:r>
            <a:r>
              <a:rPr lang="en-US" baseline="0" dirty="0" smtClean="0"/>
              <a:t> vanish.  Re-arranging , we get the following system below &lt;Point to it and wait a half-second&gt;.  The key point is that this fourth equation is linear.</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566A46-A0B7-4329-B94E-9C12CF29D4EC}" type="slidenum">
              <a:rPr lang="en-US"/>
              <a:pPr>
                <a:defRPr/>
              </a:pPr>
              <a:t>14</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 Now, we can substitute the fourth equation from the previous slide</a:t>
            </a:r>
            <a:r>
              <a:rPr lang="en-US" baseline="0" dirty="0" smtClean="0"/>
              <a:t> into the first equation, which gives us the three equations right here &lt;Point to it and wait a second&gt;.  Here, we can consider the nullclines, or the surfaces where the derivatives are equal to zero.  By setting each derivative equal to zero, notice that the non-trivial nullclines on the second and third equations &lt;point to them&gt; are identical.  Thus, we now have only two variables: I_A and V_C.  This is something that we can graph!</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42D492-B117-41D7-8FF1-24FE27340A0B}" type="slidenum">
              <a:rPr lang="en-US"/>
              <a:pPr>
                <a:defRPr/>
              </a:pPr>
              <a:t>15</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 We start with the resting potential,</a:t>
            </a:r>
            <a:r>
              <a:rPr lang="en-US" baseline="0" dirty="0" smtClean="0"/>
              <a:t> where we assume that there is no external current.  Here, we want everything to eventually converge to a stable equilibrium point.  To do this, we first notice that the derivative for I_A is zero on its nullcline &lt;Point to blue nullcline&gt; and similarly for V_C &lt;Point to red nullcline&gt;.  Now, we find the sign of the variable on each side of the nullcline, which corresponds to a vector field direction.  We obtain these general directions &lt;Click to show the green arrows&gt;.  However, we are assuming that C&lt;&lt;1, which is a singular perturbation.  In particular, this makes the V_C solution “fast” so that the solution goes more horizontal than vertical, until it nears the V_C nullcline where the “slow” solution takes over and the solution follows the nullcline. [I think this sentence is awkward, but I’m not sure how to streamline it, or if I’m being way too technical and/or wordy here].  Taking several initial conditions &lt;Click to show one solution&gt;, we see that regardless of the initial condition in this case &lt;Click to show another&gt;, they will all converge to the equilibrium point &lt;Click to show the last&gt;.  This will happen if the I_A and V_C nullclines intersect in V_C’s primary branch.</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Noah:</a:t>
            </a:r>
            <a:r>
              <a:rPr lang="en-US" baseline="0" dirty="0" smtClean="0"/>
              <a:t> Now, we consider the previous picture, but we want to increase the external current.  This will shift the V_C nullcline upward.  &lt;Click to show it.&gt;  The nullcline analysis is exactly the same as the previous case, so let’s consider an initial condition and follow the phase plane. &lt;Click to show the initial condition&gt;.  As this solution approaches the V_C nullcline, it then follows it after passing it, but turns once it reaches the bottom of the nullcline &lt;Click again&gt;.  The solution continues to the second primary branch &lt;Click&gt;, and goes from the turning point back to the first primary branch.  This cycle repeats since the time scales are different.  So, if V_C is a fast variable and the nullclines intersect in the diffusive branch, we will get an action potential.</a:t>
            </a: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8A06B2-3760-490C-86E4-3E5F89038DF8}"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D03083-7089-495A-B415-998D8E1261D8}" type="slidenum">
              <a:rPr lang="en-US"/>
              <a:pPr>
                <a:defRPr/>
              </a:pPr>
              <a:t>17</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 </a:t>
            </a:r>
            <a:r>
              <a:rPr lang="en-US" baseline="0" dirty="0" smtClean="0"/>
              <a:t> Now, some technical details.  We call the knee points of the “N” curve V_1 and V_2.  Then, we define the “N” curve piecewise-linear, where G_2 is the diffusion constant and G_1 is the conduction constant.  In order to get our picture, G_2 &gt; G_1.  This equation is given right here &lt;Point to it&gt;.  As we assumed earlier, the “S” shaped curve is linear, so we get the expression </a:t>
            </a:r>
            <a:r>
              <a:rPr lang="en-US" baseline="0" dirty="0" err="1" smtClean="0"/>
              <a:t>g_Na</a:t>
            </a:r>
            <a:r>
              <a:rPr lang="en-US" baseline="0" dirty="0" smtClean="0"/>
              <a:t>(V_C – </a:t>
            </a:r>
            <a:r>
              <a:rPr lang="en-US" baseline="0" dirty="0" err="1" smtClean="0"/>
              <a:t>E_Na</a:t>
            </a:r>
            <a:r>
              <a:rPr lang="en-US" baseline="0" dirty="0" smtClean="0"/>
              <a:t>) as shown above &lt;Point to it just for good measure&gt;.  Now, we want to solve for what external current will give us the action potential configuration.  The necessary condition is that V_C is between the knee points, and which leads to a condition on </a:t>
            </a:r>
            <a:r>
              <a:rPr lang="en-US" baseline="0" dirty="0" err="1" smtClean="0"/>
              <a:t>I_ext</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a:t>
            </a:r>
            <a:r>
              <a:rPr lang="en-US" baseline="0" dirty="0" smtClean="0"/>
              <a:t>  Let’s review our four-dimensional system of equations.  This equation is for a single node of </a:t>
            </a:r>
            <a:r>
              <a:rPr lang="en-US" baseline="0" dirty="0" err="1" smtClean="0"/>
              <a:t>Ranvier</a:t>
            </a:r>
            <a:r>
              <a:rPr lang="en-US" baseline="0" dirty="0" smtClean="0"/>
              <a:t>. &lt;Pause for a second or two.&gt;  We can use this equation to generalize to the multiple node situation of an axon.  </a:t>
            </a: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9F71F-5B5E-4AB1-BE94-70466C22DFC3}"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a:t>
            </a:r>
            <a:r>
              <a:rPr lang="en-US" baseline="0" dirty="0" smtClean="0"/>
              <a:t>: By linking multiple nodes together with resistors in between, we can represent an axon. The external current is injected into the circuit by the cell body &lt;Point to it&gt;, and then passes through alternating nodes &lt;Point to one&gt; and </a:t>
            </a:r>
            <a:r>
              <a:rPr lang="en-US" baseline="0" dirty="0" err="1" smtClean="0"/>
              <a:t>myelinated</a:t>
            </a:r>
            <a:r>
              <a:rPr lang="en-US" baseline="0" dirty="0" smtClean="0"/>
              <a:t> segments &lt;Point to one&gt;. Each node is then represented by the equations previously derived.</a:t>
            </a: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15BB73-07A3-4BAE-B10A-9671B0FFC010}"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Action</a:t>
            </a:r>
            <a:r>
              <a:rPr lang="en-US" baseline="0" dirty="0" smtClean="0"/>
              <a:t> Potentials (Electrical pulses generated by neurons) begin at the initial node after a signal from the cell body, or the Soma. The pulse then travels down the axon, insulated by the myelin sheath everywhere but at the Nodes of Ranvier. Here, there are Ion channels that allow electrical signals to pass through. The myelin is made of layers of water and fat, which serve as an insulator and block any ion channels that may occur between Nodes of Ranvier. Finally, at the terminal button, the pulse is transmitted across the synaptic gap to the dendrites of another cell.</a:t>
            </a: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885F05-41C1-4F98-B91D-57413A7D0D19}"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26F3CF-18F0-49F0-B985-B68E48B0E137}" type="slidenum">
              <a:rPr lang="en-US"/>
              <a:pPr>
                <a:defRPr/>
              </a:pPr>
              <a:t>20</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a:t>
            </a:r>
            <a:r>
              <a:rPr lang="en-US" baseline="0" dirty="0" smtClean="0"/>
              <a:t> The equations for one node are given here &lt;Point to the top system&gt;.  Let’s consider a second node, and temporarily assume that these nodes are independent from each other.  If they are identical, the equation is the same.  Here, a superscript is used to indicate which node is being considered.  &lt;Point to bottom equations.&gt;  The currents and voltages may be different, and the parameters (like resistances and </a:t>
            </a:r>
            <a:r>
              <a:rPr lang="en-US" baseline="0" dirty="0" err="1" smtClean="0"/>
              <a:t>emf’s</a:t>
            </a:r>
            <a:r>
              <a:rPr lang="en-US" baseline="0" dirty="0" smtClean="0"/>
              <a:t>) can be different as well. However, for simplicity, in the work we have completed, all nodes are the same with respect to parameters.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We model the coupling of the nodes by adding linear resistors between the nodes.  Using the current law, we can add a coupling current</a:t>
            </a:r>
            <a:r>
              <a:rPr lang="en-US" baseline="0" dirty="0" smtClean="0"/>
              <a:t> term to the end of the top equation.  </a:t>
            </a:r>
            <a:r>
              <a:rPr lang="en-US" dirty="0" smtClean="0"/>
              <a:t>The</a:t>
            </a:r>
            <a:r>
              <a:rPr lang="en-US" baseline="0" dirty="0" smtClean="0"/>
              <a:t> Kirchhoff loop to use here goes from the first capacitor to the top resistor to the second capacitor to the bottom resistor.  Calling this current </a:t>
            </a:r>
            <a:r>
              <a:rPr lang="en-US" baseline="0" dirty="0" err="1" smtClean="0"/>
              <a:t>I_out</a:t>
            </a:r>
            <a:r>
              <a:rPr lang="en-US" baseline="0" dirty="0" smtClean="0"/>
              <a:t>, we can solve for </a:t>
            </a:r>
            <a:r>
              <a:rPr lang="en-US" baseline="0" dirty="0" err="1" smtClean="0"/>
              <a:t>I_out</a:t>
            </a:r>
            <a:r>
              <a:rPr lang="en-US" baseline="0" dirty="0" smtClean="0"/>
              <a:t> and we obtain the coupling expression right here &lt;Point to the top coupling term&gt;.  However, we add this same term with the opposite sign for the second node, as it is the same current but is incoming &lt;Click and/or point&gt;.</a:t>
            </a: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17D4A4-3806-4ADB-A137-647550CD6AE9}"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271BF3-2ACC-48F9-B156-93740D92FB3A}" type="slidenum">
              <a:rPr lang="en-US"/>
              <a:pPr>
                <a:defRPr/>
              </a:pPr>
              <a:t>22</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 Using recursion, it is straightforward</a:t>
            </a:r>
            <a:r>
              <a:rPr lang="en-US" baseline="0" dirty="0" smtClean="0"/>
              <a:t> to derive a general expression for a system with N nodes.  It will be a system with 4N equations, but each set of four equations is nearly identical.  The only difference between each nodal equation are the ingoing and outgoing currents of the first equation.  Everything else is identical for each node (aside from the superscript).  In particular, we can derive the following equations to give the incoming and outgoing currents for each node &lt;Point to the bottom set&gt;.</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Using</a:t>
            </a:r>
            <a:r>
              <a:rPr lang="en-US" baseline="0" dirty="0" smtClean="0"/>
              <a:t> the multiple nodes algorithm, we modeled current transmission down a very short axon of 5 nodes. Most axons are between 20 and 300 nodes in length, but the properties should apply to a shorter axon. As you see in the picture, with a short pulse of injected current, the first node is excited, and then there is a slight lag between the excitation of each subsequent node. Furthermore, as seen in biology, there is a period of recovery, called the “refractory period” in which the cell cannot pass on another pulse. Biologically, this gives the ion channels time to restore equilibrium in the cell.</a:t>
            </a:r>
            <a:endParaRPr 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D7C6E-4873-4833-BA06-54EEEFABC798}"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Here is the 3d representation of the pulse traveling down the axon- as you can see,</a:t>
            </a:r>
            <a:r>
              <a:rPr lang="en-US" baseline="0" dirty="0" smtClean="0"/>
              <a:t> it is just a traveling wave. After we noted that our model met expectations with 5 nodes, we decided to ramp it up to a more realistic number. </a:t>
            </a:r>
            <a:endParaRPr 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C291DB-3647-434F-859D-D655461DE580}"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a:t>
            </a:r>
            <a:r>
              <a:rPr lang="en-US" baseline="0" dirty="0" smtClean="0"/>
              <a:t> Here is the model for 100 Nodes. Since each node adds 4 differential equations to solve, producing this graph required solving 400 differential equations, which quickly will tax even the best computer. As you can see, with 100 nodes, the time lag becomes even more pronounced- about .6 ms, which doesn’t sound like a lot, but could be significant. </a:t>
            </a:r>
            <a:endParaRPr lang="en-US"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282C11-4F40-42FC-AB9D-CFC8DFD5636A}"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Here’s the 3d representation of a neural pulse traveling</a:t>
            </a:r>
            <a:r>
              <a:rPr lang="en-US" baseline="0" dirty="0" smtClean="0"/>
              <a:t> 100 nodes. Again, note the time lag between the time the pulse is transmitted to the first node and the time it reaches the final node. Biologically, we might guess that reducing the capacitance and increasing the myelination might increase the transmission speed of the pulse.</a:t>
            </a: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AF639-FF48-47BB-9B15-D6A413100B4C}"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By reducing</a:t>
            </a:r>
            <a:r>
              <a:rPr lang="en-US" baseline="0" dirty="0" smtClean="0"/>
              <a:t> </a:t>
            </a:r>
            <a:r>
              <a:rPr lang="en-US" dirty="0" smtClean="0"/>
              <a:t>the capacitance by a factor of 10, you can see the difference that effective myelination makes to an axon. The pulse</a:t>
            </a:r>
            <a:r>
              <a:rPr lang="en-US" baseline="0" dirty="0" smtClean="0"/>
              <a:t> travels quickly, and while there is still a lag, the neuron has already been restored to a steady-state condition by the time the previous pulse would have reached the end of the axon.</a:t>
            </a:r>
            <a:endParaRPr lang="en-US" dirty="0"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21328F-A160-435A-BEB6-2BFE8F09E572}"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Additionally, the decreased capacitance</a:t>
            </a:r>
            <a:r>
              <a:rPr lang="en-US" baseline="0" dirty="0" smtClean="0"/>
              <a:t> produces a sharper pulse {this pulse peaks at about 300 mV whereas the previous one peaks at about 250 mV}, which would be more readily interpreted by the next cell- remember, all of these electrical pulses are transmitted by ions, and a very sharp increase in ion concentration would be much easier to interpret than a more gradual increase. </a:t>
            </a:r>
          </a:p>
          <a:p>
            <a:pPr eaLnBrk="1" hangingPunct="1">
              <a:spcBef>
                <a:spcPct val="0"/>
              </a:spcBef>
            </a:pPr>
            <a:r>
              <a:rPr lang="en-US" baseline="0" dirty="0" smtClean="0"/>
              <a:t>Myelination makes a great difference, biologically; but what happens when demyelination occurs and the capacitance rises?</a:t>
            </a:r>
            <a:endParaRPr lang="en-US" dirty="0"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B43694-CC27-4710-9BF4-C124EA41D269}"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When the capacitance</a:t>
            </a:r>
            <a:r>
              <a:rPr lang="en-US" baseline="0" dirty="0" smtClean="0"/>
              <a:t> increases, the pulse does not transmit through the whole axon, which in this case is 20 nodes long. This prevents the signal from being transmitted to the next neuron, which can wreak havoc on the nervous system. Demyelination occurs in diseases such as Multiple Sclerosis, which can cause blindness, numbness, paralysis, and many other symptoms that can be traced back to pulses that are not being transmitted successfully or in a timely manner. </a:t>
            </a:r>
            <a:endParaRPr lang="en-US"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2D7E62-B974-4B58-8C86-C027D54200CB}"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Ion Transporters &lt;Point to the pump picture&gt;</a:t>
            </a:r>
            <a:r>
              <a:rPr lang="en-US" baseline="0" dirty="0" smtClean="0"/>
              <a:t> </a:t>
            </a:r>
            <a:r>
              <a:rPr lang="en-US" dirty="0" smtClean="0"/>
              <a:t>are active “pumps” that use cellular energy to transport ions against</a:t>
            </a:r>
            <a:r>
              <a:rPr lang="en-US" baseline="0" dirty="0" smtClean="0"/>
              <a:t> the </a:t>
            </a:r>
            <a:r>
              <a:rPr lang="en-US" dirty="0" smtClean="0"/>
              <a:t>concentration gradient, from areas of low concentration to areas of high concentration. Ion Channels &lt;Point to diffuser picture&gt; are passive, in that they do not use cellular</a:t>
            </a:r>
            <a:r>
              <a:rPr lang="en-US" baseline="0" dirty="0" smtClean="0"/>
              <a:t> </a:t>
            </a:r>
            <a:r>
              <a:rPr lang="en-US" dirty="0" smtClean="0"/>
              <a:t>energy,</a:t>
            </a:r>
            <a:r>
              <a:rPr lang="en-US" baseline="0" dirty="0" smtClean="0"/>
              <a:t> and diffuse ions from areas of high concentration to areas of low concentration</a:t>
            </a: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2374E-25FF-4040-AFFB-C4DCFDE5A41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a:t>
            </a:r>
            <a:r>
              <a:rPr lang="en-US" baseline="0" dirty="0" smtClean="0"/>
              <a:t> Here is the three-dimensional picture of the previous graph. Notice that the pulse vanishes around the 15</a:t>
            </a:r>
            <a:r>
              <a:rPr lang="en-US" baseline="30000" dirty="0" smtClean="0"/>
              <a:t>th</a:t>
            </a:r>
            <a:r>
              <a:rPr lang="en-US" baseline="0" dirty="0" smtClean="0"/>
              <a:t> node.</a:t>
            </a:r>
            <a:endParaRPr lang="en-US" dirty="0"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00A700-B15E-42E1-8BC3-B4BFEC95C505}"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We wondered at what point the capacitance</a:t>
            </a:r>
            <a:r>
              <a:rPr lang="en-US" baseline="0" dirty="0" smtClean="0"/>
              <a:t> prevented the pulse from traveling down the axon. By changing the capacitance, it became apparent that somewhere between .65 and .7 pF, the pulse failed to transmit along the axon.</a:t>
            </a: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4CA13A-E0D8-4B7B-85EC-BE8FA4EF35F8}"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Furthermore, when we looked at the time it took for the pulse to be transmitted, an even clearer</a:t>
            </a:r>
            <a:r>
              <a:rPr lang="en-US" baseline="0" dirty="0" smtClean="0"/>
              <a:t> pattern emerged. Increased capacitance also increases the time that a pulse takes to travel down the axon.  Furthermore, once the capacitance reaches the critical value that causes transmission failure &lt;Click to show the line&gt;, the time for transmission drops off. Biologically, it is important that these pulses are transmitted quickly- animals with slower nervous systems get eaten. </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82DD27-326D-43C9-8656-4B22E8115A80}"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We also</a:t>
            </a:r>
            <a:r>
              <a:rPr lang="en-US" baseline="0" dirty="0" smtClean="0"/>
              <a:t> decided to test our model’s demonstration of the importance of myelination. By modeling two axons, one myelinated and the other unmyelinated, but otherwise identical, we produced a similar result to the biological implications. The myelinated axon had 2 nodes- one at the beginning, and one in the middle, with insulation in between. The unmyelinated axon had 20 nodes, corresponding to a series of ion channels such as the ones shown in the biological representation. &lt;Scroll through the next three slides.&gt;</a:t>
            </a: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7395A1-4E2C-40C6-95D5-C2692F6AD412}"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F1E9C-2F0B-49FA-AC62-0CDCDA0D1EE6}"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31E1-F9AA-4686-B321-E5F8F35AE85F}"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Susan: This is the unmyelinated</a:t>
            </a:r>
            <a:r>
              <a:rPr lang="en-US" baseline="0" dirty="0" smtClean="0"/>
              <a:t> axon. As you can see, the pulse travels down the unmyelinated axon and takes about .6 ms to reach the end. When the axon is myelinated, however,</a:t>
            </a:r>
            <a:endParaRPr lang="en-US" dirty="0" smtClean="0"/>
          </a:p>
        </p:txBody>
      </p:sp>
      <p:sp>
        <p:nvSpPr>
          <p:cNvPr id="4" name="Slide Number Placeholder 3"/>
          <p:cNvSpPr>
            <a:spLocks noGrp="1"/>
          </p:cNvSpPr>
          <p:nvPr>
            <p:ph type="sldNum" sz="quarter" idx="5"/>
          </p:nvPr>
        </p:nvSpPr>
        <p:spPr/>
        <p:txBody>
          <a:bodyPr/>
          <a:lstStyle/>
          <a:p>
            <a:pPr>
              <a:defRPr/>
            </a:pPr>
            <a:fld id="{C46494B0-ACCA-4591-87BF-1E3D1DDDDB1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Susan: the pulse takes about .2 ms</a:t>
            </a:r>
            <a:r>
              <a:rPr lang="en-US" baseline="0" dirty="0" smtClean="0"/>
              <a:t> to propagate down the axon.</a:t>
            </a:r>
            <a:endParaRPr lang="en-US" dirty="0" smtClean="0"/>
          </a:p>
        </p:txBody>
      </p:sp>
      <p:sp>
        <p:nvSpPr>
          <p:cNvPr id="4" name="Slide Number Placeholder 3"/>
          <p:cNvSpPr>
            <a:spLocks noGrp="1"/>
          </p:cNvSpPr>
          <p:nvPr>
            <p:ph type="sldNum" sz="quarter" idx="5"/>
          </p:nvPr>
        </p:nvSpPr>
        <p:spPr/>
        <p:txBody>
          <a:bodyPr/>
          <a:lstStyle/>
          <a:p>
            <a:pPr>
              <a:defRPr/>
            </a:pPr>
            <a:fld id="{BC47130D-5215-43E9-BDD3-5D7CC6007C13}"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So, in conclusion,</a:t>
            </a:r>
            <a:r>
              <a:rPr lang="en-US" baseline="0" dirty="0" smtClean="0"/>
              <a:t> we deduce that the myelination does matter.  By modeling the myelin with a low-capacitance capacitor, we see that the conductance velocity is increased.  In particular, a high capacitance that corresponds to </a:t>
            </a:r>
            <a:r>
              <a:rPr lang="en-US" baseline="0" dirty="0" err="1" smtClean="0"/>
              <a:t>demyelination</a:t>
            </a:r>
            <a:r>
              <a:rPr lang="en-US" baseline="0" dirty="0" smtClean="0"/>
              <a:t> not only slows down the pulse, but also may make it fail to transmit.  This appears to be the first model that shows the pulse traveling down the entire axon without dying out.</a:t>
            </a: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1B98E1-FC65-48D2-8CA0-C8BEF205D239}"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 Myelination is</a:t>
            </a:r>
            <a:r>
              <a:rPr lang="en-US" baseline="0" dirty="0" smtClean="0"/>
              <a:t> very important to the transmission of neural impulses. It increases transmission speed by insulating the electrical impulse from leaks. Electrically, it reduces the capacitance of the membrane, which reduces the amount of charge that can be stored in these regions.  Therefore less current can leak. &lt;Cycle through the next three slides.&gt;</a:t>
            </a: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4E3F6-425A-44C4-83C1-721405A7373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A3DE38-645F-4C85-B62F-A7B92F0474FC}"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Susan:</a:t>
            </a:r>
            <a:r>
              <a:rPr lang="en-US" baseline="0" dirty="0" smtClean="0"/>
              <a:t> The fewer ion channels available, as in a myelinated axon, the more quickly the pulse can move, because ion exchange takes a certain amount of time.</a:t>
            </a: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5B8BE9-6F7D-467B-B605-71E63A5F2172}"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E101BD-6121-4007-A89F-B77555803D26}" type="slidenum">
              <a:rPr lang="en-US"/>
              <a:pPr>
                <a:defRPr/>
              </a:pPr>
              <a:t>7</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Noah: We can use a circuit notation in order to model the axon.  All of the circuit elements have an </a:t>
            </a:r>
            <a:r>
              <a:rPr lang="en-US" i="0" dirty="0" smtClean="0"/>
              <a:t>IV characteristic.</a:t>
            </a:r>
            <a:r>
              <a:rPr lang="en-US" i="0" baseline="0" dirty="0" smtClean="0"/>
              <a:t> </a:t>
            </a:r>
            <a:r>
              <a:rPr lang="en-US" baseline="0" dirty="0" smtClean="0"/>
              <a:t>The general form of any circuit element is F(V,I) = 0 &lt;Point to diamond&gt;</a:t>
            </a:r>
            <a:r>
              <a:rPr lang="en-US" i="0" baseline="0" dirty="0" smtClean="0"/>
              <a:t> </a:t>
            </a:r>
            <a:r>
              <a:rPr lang="en-US" i="0" dirty="0" smtClean="0"/>
              <a:t>Resistors</a:t>
            </a:r>
            <a:r>
              <a:rPr lang="en-US" baseline="0" dirty="0" smtClean="0"/>
              <a:t> are a common dissipater of current, and they come in several varieties. Special cases of the general resistor are the linear resistor, which gives V=IR, our familiar Ohm’s law &lt;Point to V=IR&gt;. There are “S” shaped and “N” shaped resistance curves, which are named as such when you plot the characteristic on the axis where x=V and y=I.  &lt;Point to them and say their equations aloud.&gt;</a:t>
            </a:r>
          </a:p>
          <a:p>
            <a:r>
              <a:rPr lang="en-US" baseline="0" dirty="0" smtClean="0"/>
              <a:t>Capacitors have a basic relationship of Q = CV, which easily gets us to CV’=I &lt;Point to capacitor&gt;.  The ion pumps may not be as familiar—we take them to act like one-way inductors, and thus have the equation A’=</a:t>
            </a:r>
            <a:r>
              <a:rPr lang="el-GR" baseline="0" dirty="0" smtClean="0"/>
              <a:t>λ</a:t>
            </a:r>
            <a:r>
              <a:rPr lang="en-US" baseline="0" dirty="0" smtClean="0"/>
              <a:t>VA, where V is the voltage across the pump. &lt;Point to pump&gt;</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a:t>
            </a:r>
            <a:r>
              <a:rPr lang="en-US" baseline="0" dirty="0" smtClean="0"/>
              <a:t> In order to fully describe the system, we need Kirchhoff’s laws, which are a basic part of circuit theory.  The current law, also known as the junction rule, states that the sum of currents flowing toward a point is equal to the sum of the currents that flow away from the point.  &lt;Point at the picture.&gt;</a:t>
            </a: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9583A9-D720-4741-A90E-1C642665B587}"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Noah: The other law is the voltage law, also called the loop rule.  The directed sum of potential differences around a closed</a:t>
            </a:r>
            <a:r>
              <a:rPr lang="en-US" baseline="0" dirty="0" smtClean="0"/>
              <a:t> circuit must be zero.  &lt;Point at picture&gt; For example, in this picture, we have &lt;Read off the equation shown&gt;.  </a:t>
            </a: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A6EF9-D500-41DF-B526-8D051396D8F9}"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861137-06B4-47D4-81BB-EA6B6A5F5182}" type="datetimeFigureOut">
              <a:rPr lang="en-US"/>
              <a:pPr>
                <a:defRPr/>
              </a:pPr>
              <a:t>1/22/2010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39EEA0-751F-4CA3-A582-E48FDF032C0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61D758-1B64-455F-8DA2-2A024C365F3A}" type="datetimeFigureOut">
              <a:rPr lang="en-US"/>
              <a:pPr>
                <a:defRPr/>
              </a:pPr>
              <a:t>1/22/2010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8E3EC-539B-41DA-B2F9-6CCD251D471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9671E6-DB8A-45D1-96C4-472058F5278C}" type="datetimeFigureOut">
              <a:rPr lang="en-US"/>
              <a:pPr>
                <a:defRPr/>
              </a:pPr>
              <a:t>1/22/2010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21982-26D9-42C1-9A6D-C829FDB1A3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AD93D257-0910-4D2E-9E90-E983782BB8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9D73582-D9ED-48FB-8B22-94CD140B62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580EEE-ABCC-4859-B4F6-C9FFBFA8BDB4}" type="datetimeFigureOut">
              <a:rPr lang="en-US"/>
              <a:pPr>
                <a:defRPr/>
              </a:pPr>
              <a:t>1/22/2010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FCBFA-432D-4F7D-BEA7-F8B2EC70A3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B89D7C-78BE-4C12-A52D-E36ED40B9BFB}" type="datetimeFigureOut">
              <a:rPr lang="en-US"/>
              <a:pPr>
                <a:defRPr/>
              </a:pPr>
              <a:t>1/22/2010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2B6119-D094-4DCF-89CF-1F67EC7898A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600FEE-79E6-4B11-97A2-38AA3CC23F1E}" type="datetimeFigureOut">
              <a:rPr lang="en-US"/>
              <a:pPr>
                <a:defRPr/>
              </a:pPr>
              <a:t>1/22/2010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8DB6CB-7070-40EE-BAA2-4307F0135E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BA0F42-B068-4F74-8C61-B4B121A6ACFC}" type="datetimeFigureOut">
              <a:rPr lang="en-US"/>
              <a:pPr>
                <a:defRPr/>
              </a:pPr>
              <a:t>1/22/2010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B21FE6-CE76-498C-B932-84649AF31FB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294B76-AB4A-4D08-87C8-B9A0318E7CE9}" type="datetimeFigureOut">
              <a:rPr lang="en-US"/>
              <a:pPr>
                <a:defRPr/>
              </a:pPr>
              <a:t>1/22/2010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6566D7-3618-48AC-A25A-2DDEDA899F1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C2065F-B6DB-4A34-BA47-A50D238ABFD2}" type="datetimeFigureOut">
              <a:rPr lang="en-US"/>
              <a:pPr>
                <a:defRPr/>
              </a:pPr>
              <a:t>1/22/2010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E79C47-063F-47AB-AFF1-4BA6498361A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F2F1EF-FC8A-421B-A708-A1D88B1E6A90}" type="datetimeFigureOut">
              <a:rPr lang="en-US"/>
              <a:pPr>
                <a:defRPr/>
              </a:pPr>
              <a:t>1/22/2010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7A899B-8754-4F30-9D9E-82ADD3CAC20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2EDE6E-9453-47AF-8DA5-619FE4F68FE3}" type="datetimeFigureOut">
              <a:rPr lang="en-US"/>
              <a:pPr>
                <a:defRPr/>
              </a:pPr>
              <a:t>1/22/2010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AF85AA-4FE9-4A4C-81A6-1763EE3893A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15"/>
          <a:srcRect l="2344" r="3906"/>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26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cap="none" spc="0">
                <a:ln>
                  <a:noFill/>
                </a:ln>
                <a:solidFill>
                  <a:schemeClr val="bg1"/>
                </a:solidFill>
                <a:effectLst/>
                <a:latin typeface="+mn-lt"/>
              </a:defRPr>
            </a:lvl1pPr>
          </a:lstStyle>
          <a:p>
            <a:pPr>
              <a:defRPr/>
            </a:pPr>
            <a:fld id="{1A37A9F3-F308-4ABD-8609-DFCFE7F3CE56}" type="datetimeFigureOut">
              <a:rPr lang="en-US"/>
              <a:pPr>
                <a:defRPr/>
              </a:pPr>
              <a:t>1/22/2010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cap="none" spc="0">
                <a:ln w="18415" cmpd="sng">
                  <a:solidFill>
                    <a:srgbClr val="FFFFFF"/>
                  </a:solidFill>
                  <a:prstDash val="solid"/>
                </a:ln>
                <a:solidFill>
                  <a:schemeClr val="bg1"/>
                </a:solidFill>
                <a:effectLst>
                  <a:outerShdw blurRad="63500" dir="3600000" algn="tl" rotWithShape="0">
                    <a:srgbClr val="000000">
                      <a:alpha val="70000"/>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cap="none" spc="0">
                <a:ln>
                  <a:noFill/>
                </a:ln>
                <a:solidFill>
                  <a:schemeClr val="bg1"/>
                </a:solidFill>
                <a:effectLst/>
                <a:latin typeface="+mn-lt"/>
              </a:defRPr>
            </a:lvl1pPr>
          </a:lstStyle>
          <a:p>
            <a:pPr>
              <a:defRPr/>
            </a:pPr>
            <a:fld id="{8EDB436B-E7A9-4E9B-8B92-05308580C8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5" r:id="rId2"/>
    <p:sldLayoutId id="2147483724" r:id="rId3"/>
    <p:sldLayoutId id="2147483723" r:id="rId4"/>
    <p:sldLayoutId id="2147483722" r:id="rId5"/>
    <p:sldLayoutId id="2147483721" r:id="rId6"/>
    <p:sldLayoutId id="2147483720" r:id="rId7"/>
    <p:sldLayoutId id="2147483719" r:id="rId8"/>
    <p:sldLayoutId id="2147483718" r:id="rId9"/>
    <p:sldLayoutId id="2147483717" r:id="rId10"/>
    <p:sldLayoutId id="2147483716" r:id="rId11"/>
    <p:sldLayoutId id="2147483727" r:id="rId12"/>
    <p:sldLayoutId id="2147483728" r:id="rId13"/>
  </p:sldLayoutIdLst>
  <p:txStyles>
    <p:titleStyle>
      <a:lvl1pPr algn="ctr" rtl="0" eaLnBrk="0" fontAlgn="base" hangingPunct="0">
        <a:spcBef>
          <a:spcPct val="0"/>
        </a:spcBef>
        <a:spcAft>
          <a:spcPct val="0"/>
        </a:spcAft>
        <a:defRPr sz="44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4400">
          <a:solidFill>
            <a:srgbClr val="FFFFFF"/>
          </a:solidFill>
          <a:latin typeface="Calibri" pitchFamily="34" charset="0"/>
        </a:defRPr>
      </a:lvl2pPr>
      <a:lvl3pPr algn="ctr" rtl="0" eaLnBrk="0" fontAlgn="base" hangingPunct="0">
        <a:spcBef>
          <a:spcPct val="0"/>
        </a:spcBef>
        <a:spcAft>
          <a:spcPct val="0"/>
        </a:spcAft>
        <a:defRPr sz="4400">
          <a:solidFill>
            <a:srgbClr val="FFFFFF"/>
          </a:solidFill>
          <a:latin typeface="Calibri" pitchFamily="34" charset="0"/>
        </a:defRPr>
      </a:lvl3pPr>
      <a:lvl4pPr algn="ctr" rtl="0" eaLnBrk="0" fontAlgn="base" hangingPunct="0">
        <a:spcBef>
          <a:spcPct val="0"/>
        </a:spcBef>
        <a:spcAft>
          <a:spcPct val="0"/>
        </a:spcAft>
        <a:defRPr sz="4400">
          <a:solidFill>
            <a:srgbClr val="FFFFFF"/>
          </a:solidFill>
          <a:latin typeface="Calibri" pitchFamily="34" charset="0"/>
        </a:defRPr>
      </a:lvl4pPr>
      <a:lvl5pPr algn="ctr" rtl="0" eaLnBrk="0" fontAlgn="base" hangingPunct="0">
        <a:spcBef>
          <a:spcPct val="0"/>
        </a:spcBef>
        <a:spcAft>
          <a:spcPct val="0"/>
        </a:spcAft>
        <a:defRPr sz="4400">
          <a:solidFill>
            <a:srgbClr val="FFFFFF"/>
          </a:solidFill>
          <a:latin typeface="Calibri" pitchFamily="34" charset="0"/>
        </a:defRPr>
      </a:lvl5pPr>
      <a:lvl6pPr marL="457200" algn="ctr" rtl="0" fontAlgn="base">
        <a:spcBef>
          <a:spcPct val="0"/>
        </a:spcBef>
        <a:spcAft>
          <a:spcPct val="0"/>
        </a:spcAft>
        <a:defRPr sz="4400">
          <a:solidFill>
            <a:srgbClr val="FFFFFF"/>
          </a:solidFill>
          <a:latin typeface="Calibri" pitchFamily="34" charset="0"/>
        </a:defRPr>
      </a:lvl6pPr>
      <a:lvl7pPr marL="914400" algn="ctr" rtl="0" fontAlgn="base">
        <a:spcBef>
          <a:spcPct val="0"/>
        </a:spcBef>
        <a:spcAft>
          <a:spcPct val="0"/>
        </a:spcAft>
        <a:defRPr sz="4400">
          <a:solidFill>
            <a:srgbClr val="FFFFFF"/>
          </a:solidFill>
          <a:latin typeface="Calibri" pitchFamily="34" charset="0"/>
        </a:defRPr>
      </a:lvl7pPr>
      <a:lvl8pPr marL="1371600" algn="ctr" rtl="0" fontAlgn="base">
        <a:spcBef>
          <a:spcPct val="0"/>
        </a:spcBef>
        <a:spcAft>
          <a:spcPct val="0"/>
        </a:spcAft>
        <a:defRPr sz="4400">
          <a:solidFill>
            <a:srgbClr val="FFFFFF"/>
          </a:solidFill>
          <a:latin typeface="Calibri" pitchFamily="34" charset="0"/>
        </a:defRPr>
      </a:lvl8pPr>
      <a:lvl9pPr marL="1828800" algn="ctr" rtl="0" fontAlgn="base">
        <a:spcBef>
          <a:spcPct val="0"/>
        </a:spcBef>
        <a:spcAft>
          <a:spcPct val="0"/>
        </a:spcAft>
        <a:defRPr sz="4400">
          <a:solidFill>
            <a:srgbClr val="FFFFF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2.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7.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jpeg"/><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Modeling the Axon</a:t>
            </a:r>
            <a:endParaRPr lang="en-US" dirty="0"/>
          </a:p>
        </p:txBody>
      </p:sp>
      <p:sp>
        <p:nvSpPr>
          <p:cNvPr id="14339" name="Subtitle 2"/>
          <p:cNvSpPr>
            <a:spLocks noGrp="1"/>
          </p:cNvSpPr>
          <p:nvPr>
            <p:ph type="subTitle" idx="1"/>
          </p:nvPr>
        </p:nvSpPr>
        <p:spPr/>
        <p:txBody>
          <a:bodyPr/>
          <a:lstStyle/>
          <a:p>
            <a:pPr eaLnBrk="1" hangingPunct="1"/>
            <a:r>
              <a:rPr lang="en-US" smtClean="0">
                <a:solidFill>
                  <a:schemeClr val="bg1"/>
                </a:solidFill>
              </a:rPr>
              <a:t>Noah Weiss &amp; Susan Koons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t>Circuit Model</a:t>
            </a:r>
            <a:endParaRPr lang="en-US" dirty="0"/>
          </a:p>
        </p:txBody>
      </p:sp>
      <p:pic>
        <p:nvPicPr>
          <p:cNvPr id="22531" name="Content Placeholder 9" descr="Node Comparison.jpg"/>
          <p:cNvPicPr>
            <a:picLocks noGrp="1" noChangeAspect="1"/>
          </p:cNvPicPr>
          <p:nvPr>
            <p:ph idx="1"/>
          </p:nvPr>
        </p:nvPicPr>
        <p:blipFill>
          <a:blip r:embed="rId3"/>
          <a:srcRect/>
          <a:stretch>
            <a:fillRect/>
          </a:stretch>
        </p:blipFill>
        <p:spPr>
          <a:xfrm>
            <a:off x="1204913" y="1192213"/>
            <a:ext cx="6734175" cy="5514975"/>
          </a:xfrm>
        </p:spPr>
      </p:pic>
      <p:grpSp>
        <p:nvGrpSpPr>
          <p:cNvPr id="2" name="Group 16"/>
          <p:cNvGrpSpPr>
            <a:grpSpLocks/>
          </p:cNvGrpSpPr>
          <p:nvPr/>
        </p:nvGrpSpPr>
        <p:grpSpPr bwMode="auto">
          <a:xfrm>
            <a:off x="2090738" y="1176338"/>
            <a:ext cx="1436687" cy="4687887"/>
            <a:chOff x="2090057" y="1175657"/>
            <a:chExt cx="1436915" cy="4688114"/>
          </a:xfrm>
        </p:grpSpPr>
        <p:sp>
          <p:nvSpPr>
            <p:cNvPr id="11" name="Oval 10"/>
            <p:cNvSpPr/>
            <p:nvPr/>
          </p:nvSpPr>
          <p:spPr>
            <a:xfrm>
              <a:off x="2090057" y="4093623"/>
              <a:ext cx="987582" cy="1770148"/>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352036" y="1175657"/>
              <a:ext cx="1174936" cy="2252771"/>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a:stCxn id="12" idx="4"/>
              <a:endCxn id="11" idx="0"/>
            </p:cNvCxnSpPr>
            <p:nvPr/>
          </p:nvCxnSpPr>
          <p:spPr>
            <a:xfrm rot="5400000">
              <a:off x="2429077" y="3583198"/>
              <a:ext cx="665195" cy="355656"/>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1"/>
          <p:cNvGrpSpPr>
            <a:grpSpLocks/>
          </p:cNvGrpSpPr>
          <p:nvPr/>
        </p:nvGrpSpPr>
        <p:grpSpPr bwMode="auto">
          <a:xfrm>
            <a:off x="3076575" y="1146175"/>
            <a:ext cx="2576513" cy="4687888"/>
            <a:chOff x="3077029" y="1146629"/>
            <a:chExt cx="2576284" cy="4688113"/>
          </a:xfrm>
        </p:grpSpPr>
        <p:sp>
          <p:nvSpPr>
            <p:cNvPr id="16" name="Oval 15"/>
            <p:cNvSpPr/>
            <p:nvPr/>
          </p:nvSpPr>
          <p:spPr>
            <a:xfrm>
              <a:off x="3077029" y="4121747"/>
              <a:ext cx="1277824" cy="1712995"/>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635779" y="1146629"/>
              <a:ext cx="2017534" cy="2267059"/>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Connector 19"/>
            <p:cNvCxnSpPr>
              <a:stCxn id="16" idx="0"/>
              <a:endCxn id="18" idx="3"/>
            </p:cNvCxnSpPr>
            <p:nvPr/>
          </p:nvCxnSpPr>
          <p:spPr>
            <a:xfrm rot="5400000" flipH="1" flipV="1">
              <a:off x="3303157" y="3493875"/>
              <a:ext cx="1039862" cy="21588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26"/>
          <p:cNvGrpSpPr>
            <a:grpSpLocks/>
          </p:cNvGrpSpPr>
          <p:nvPr/>
        </p:nvGrpSpPr>
        <p:grpSpPr bwMode="auto">
          <a:xfrm>
            <a:off x="4572000" y="1247775"/>
            <a:ext cx="2409825" cy="4456113"/>
            <a:chOff x="4572000" y="1248228"/>
            <a:chExt cx="2409372" cy="4455886"/>
          </a:xfrm>
        </p:grpSpPr>
        <p:sp>
          <p:nvSpPr>
            <p:cNvPr id="23" name="Oval 22"/>
            <p:cNvSpPr/>
            <p:nvPr/>
          </p:nvSpPr>
          <p:spPr>
            <a:xfrm>
              <a:off x="5717960" y="1248228"/>
              <a:ext cx="1263412" cy="1930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4572000" y="4238926"/>
              <a:ext cx="1103106" cy="1465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p:cNvCxnSpPr>
              <a:stCxn id="24" idx="0"/>
              <a:endCxn id="23" idx="3"/>
            </p:cNvCxnSpPr>
            <p:nvPr/>
          </p:nvCxnSpPr>
          <p:spPr>
            <a:xfrm rot="5400000" flipH="1" flipV="1">
              <a:off x="4841732" y="3176996"/>
              <a:ext cx="1342957" cy="78090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 name="Group 31"/>
          <p:cNvGrpSpPr>
            <a:grpSpLocks/>
          </p:cNvGrpSpPr>
          <p:nvPr/>
        </p:nvGrpSpPr>
        <p:grpSpPr bwMode="auto">
          <a:xfrm>
            <a:off x="5703888" y="1509713"/>
            <a:ext cx="2220912" cy="3671887"/>
            <a:chOff x="5704114" y="1509488"/>
            <a:chExt cx="2220686" cy="3672112"/>
          </a:xfrm>
        </p:grpSpPr>
        <p:sp>
          <p:nvSpPr>
            <p:cNvPr id="28" name="Oval 27"/>
            <p:cNvSpPr/>
            <p:nvPr/>
          </p:nvSpPr>
          <p:spPr>
            <a:xfrm>
              <a:off x="7272404" y="1509488"/>
              <a:ext cx="652396" cy="1160533"/>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5704114" y="4600539"/>
              <a:ext cx="682556" cy="581061"/>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a:stCxn id="29" idx="0"/>
              <a:endCxn id="28" idx="3"/>
            </p:cNvCxnSpPr>
            <p:nvPr/>
          </p:nvCxnSpPr>
          <p:spPr>
            <a:xfrm rot="5400000" flipH="1" flipV="1">
              <a:off x="5656323" y="2889217"/>
              <a:ext cx="2100391" cy="1322253"/>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dirty="0" smtClean="0"/>
              <a:t>Circuit Model</a:t>
            </a:r>
            <a:endParaRPr lang="en-US" dirty="0"/>
          </a:p>
        </p:txBody>
      </p:sp>
      <p:sp>
        <p:nvSpPr>
          <p:cNvPr id="4099" name="Rectangle 3"/>
          <p:cNvSpPr>
            <a:spLocks noGrp="1" noChangeArrowheads="1"/>
          </p:cNvSpPr>
          <p:nvPr>
            <p:ph type="body" idx="1"/>
          </p:nvPr>
        </p:nvSpPr>
        <p:spPr>
          <a:xfrm>
            <a:off x="457200" y="1600200"/>
            <a:ext cx="8229600" cy="3044825"/>
          </a:xfrm>
        </p:spPr>
        <p:txBody>
          <a:bodyPr/>
          <a:lstStyle/>
          <a:p>
            <a:r>
              <a:rPr lang="en-US" sz="2800" smtClean="0"/>
              <a:t>Neurons can be modeled with a circuit model</a:t>
            </a:r>
          </a:p>
          <a:p>
            <a:pPr lvl="1"/>
            <a:r>
              <a:rPr lang="en-US" smtClean="0"/>
              <a:t>Each circuit element has an </a:t>
            </a:r>
            <a:r>
              <a:rPr lang="en-US" i="1" smtClean="0"/>
              <a:t>IV</a:t>
            </a:r>
            <a:r>
              <a:rPr lang="en-US" smtClean="0"/>
              <a:t> characteristic</a:t>
            </a:r>
          </a:p>
          <a:p>
            <a:pPr lvl="1"/>
            <a:r>
              <a:rPr lang="en-US" smtClean="0"/>
              <a:t>The </a:t>
            </a:r>
            <a:r>
              <a:rPr lang="en-US" i="1" smtClean="0"/>
              <a:t>IV</a:t>
            </a:r>
            <a:r>
              <a:rPr lang="en-US" smtClean="0"/>
              <a:t> characteristics lead to differential equation(s)</a:t>
            </a:r>
          </a:p>
          <a:p>
            <a:r>
              <a:rPr lang="en-US" sz="2800" smtClean="0"/>
              <a:t>Use Kirchhoff’s laws and </a:t>
            </a:r>
            <a:r>
              <a:rPr lang="en-US" sz="2800" i="1" smtClean="0"/>
              <a:t>IV</a:t>
            </a:r>
            <a:r>
              <a:rPr lang="en-US" sz="2800" smtClean="0"/>
              <a:t> characteristics to get the differential equations</a:t>
            </a:r>
          </a:p>
        </p:txBody>
      </p:sp>
      <p:pic>
        <p:nvPicPr>
          <p:cNvPr id="23556" name="Picture 4" descr="Circuit Diagram.jpg"/>
          <p:cNvPicPr>
            <a:picLocks noChangeAspect="1"/>
          </p:cNvPicPr>
          <p:nvPr/>
        </p:nvPicPr>
        <p:blipFill>
          <a:blip r:embed="rId3"/>
          <a:srcRect/>
          <a:stretch>
            <a:fillRect/>
          </a:stretch>
        </p:blipFill>
        <p:spPr bwMode="auto">
          <a:xfrm>
            <a:off x="2857500" y="4672013"/>
            <a:ext cx="3429000" cy="192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sz="4000" dirty="0" smtClean="0"/>
              <a:t>Equations- Circuit Model</a:t>
            </a:r>
            <a:endParaRPr lang="en-US" sz="4000" dirty="0"/>
          </a:p>
        </p:txBody>
      </p:sp>
      <p:sp>
        <p:nvSpPr>
          <p:cNvPr id="7171" name="Rectangle 3"/>
          <p:cNvSpPr>
            <a:spLocks noGrp="1" noChangeArrowheads="1"/>
          </p:cNvSpPr>
          <p:nvPr>
            <p:ph type="body" sz="half" idx="1"/>
          </p:nvPr>
        </p:nvSpPr>
        <p:spPr>
          <a:xfrm>
            <a:off x="457200" y="1600200"/>
            <a:ext cx="8153400" cy="4525963"/>
          </a:xfrm>
          <a:solidFill>
            <a:schemeClr val="tx1">
              <a:alpha val="50000"/>
            </a:schemeClr>
          </a:solidFill>
        </p:spPr>
        <p:txBody>
          <a:bodyPr/>
          <a:lstStyle/>
          <a:p>
            <a:pPr>
              <a:lnSpc>
                <a:spcPct val="150000"/>
              </a:lnSpc>
            </a:pPr>
            <a:r>
              <a:rPr lang="en-US" sz="2800" smtClean="0"/>
              <a:t>Solve for       and use </a:t>
            </a:r>
            <a:endParaRPr lang="en-US" sz="2800" i="1" smtClean="0"/>
          </a:p>
          <a:p>
            <a:pPr>
              <a:lnSpc>
                <a:spcPct val="150000"/>
              </a:lnSpc>
            </a:pPr>
            <a:r>
              <a:rPr lang="en-US" sz="2800" smtClean="0"/>
              <a:t>To find        use the current law:</a:t>
            </a:r>
          </a:p>
          <a:p>
            <a:pPr lvl="1"/>
            <a:r>
              <a:rPr lang="en-US" sz="2400" smtClean="0"/>
              <a:t>Additionally, define the absolute current</a:t>
            </a:r>
          </a:p>
          <a:p>
            <a:pPr lvl="1"/>
            <a:r>
              <a:rPr lang="en-US" sz="2400" smtClean="0"/>
              <a:t>Assume a linear resistor with (small) resistance γ in series with the pumps</a:t>
            </a:r>
          </a:p>
          <a:p>
            <a:pPr>
              <a:lnSpc>
                <a:spcPct val="150000"/>
              </a:lnSpc>
            </a:pPr>
            <a:r>
              <a:rPr lang="en-US" sz="2800" smtClean="0"/>
              <a:t>Use Kirchhoff’s laws to get:</a:t>
            </a:r>
          </a:p>
          <a:p>
            <a:pPr>
              <a:lnSpc>
                <a:spcPct val="150000"/>
              </a:lnSpc>
              <a:buFontTx/>
              <a:buNone/>
            </a:pPr>
            <a:endParaRPr lang="en-US" sz="2800" smtClean="0"/>
          </a:p>
          <a:p>
            <a:pPr>
              <a:lnSpc>
                <a:spcPct val="150000"/>
              </a:lnSpc>
            </a:pPr>
            <a:endParaRPr lang="en-US" sz="2800" smtClean="0"/>
          </a:p>
          <a:p>
            <a:pPr>
              <a:lnSpc>
                <a:spcPct val="150000"/>
              </a:lnSpc>
            </a:pPr>
            <a:endParaRPr lang="en-US" sz="2800" smtClean="0"/>
          </a:p>
        </p:txBody>
      </p:sp>
      <p:graphicFrame>
        <p:nvGraphicFramePr>
          <p:cNvPr id="2050" name="Object 2"/>
          <p:cNvGraphicFramePr>
            <a:graphicFrameLocks noChangeAspect="1"/>
          </p:cNvGraphicFramePr>
          <p:nvPr>
            <p:ph sz="quarter" idx="2"/>
          </p:nvPr>
        </p:nvGraphicFramePr>
        <p:xfrm>
          <a:off x="2057400" y="2525713"/>
          <a:ext cx="419100" cy="546100"/>
        </p:xfrm>
        <a:graphic>
          <a:graphicData uri="http://schemas.openxmlformats.org/presentationml/2006/ole">
            <p:oleObj spid="_x0000_s2050" name="Equation" r:id="rId4" imgW="419040" imgH="545760" progId="">
              <p:embed/>
            </p:oleObj>
          </a:graphicData>
        </a:graphic>
      </p:graphicFrame>
      <p:graphicFrame>
        <p:nvGraphicFramePr>
          <p:cNvPr id="2051" name="Object 3"/>
          <p:cNvGraphicFramePr>
            <a:graphicFrameLocks noChangeAspect="1"/>
          </p:cNvGraphicFramePr>
          <p:nvPr/>
        </p:nvGraphicFramePr>
        <p:xfrm>
          <a:off x="2228850" y="1806575"/>
          <a:ext cx="419100" cy="546100"/>
        </p:xfrm>
        <a:graphic>
          <a:graphicData uri="http://schemas.openxmlformats.org/presentationml/2006/ole">
            <p:oleObj spid="_x0000_s2051" name="Equation" r:id="rId5" imgW="419040" imgH="545760" progId="">
              <p:embed/>
            </p:oleObj>
          </a:graphicData>
        </a:graphic>
      </p:graphicFrame>
      <p:graphicFrame>
        <p:nvGraphicFramePr>
          <p:cNvPr id="2052" name="Object 4"/>
          <p:cNvGraphicFramePr>
            <a:graphicFrameLocks noChangeAspect="1"/>
          </p:cNvGraphicFramePr>
          <p:nvPr/>
        </p:nvGraphicFramePr>
        <p:xfrm>
          <a:off x="5500688" y="2540000"/>
          <a:ext cx="1714500" cy="546100"/>
        </p:xfrm>
        <a:graphic>
          <a:graphicData uri="http://schemas.openxmlformats.org/presentationml/2006/ole">
            <p:oleObj spid="_x0000_s2052" name="Equation" r:id="rId6" imgW="1714320" imgH="545760" progId="">
              <p:embed/>
            </p:oleObj>
          </a:graphicData>
        </a:graphic>
      </p:graphicFrame>
      <p:graphicFrame>
        <p:nvGraphicFramePr>
          <p:cNvPr id="2053" name="Object 5"/>
          <p:cNvGraphicFramePr>
            <a:graphicFrameLocks noChangeAspect="1"/>
          </p:cNvGraphicFramePr>
          <p:nvPr/>
        </p:nvGraphicFramePr>
        <p:xfrm>
          <a:off x="6338888" y="3125788"/>
          <a:ext cx="1333500" cy="419100"/>
        </p:xfrm>
        <a:graphic>
          <a:graphicData uri="http://schemas.openxmlformats.org/presentationml/2006/ole">
            <p:oleObj spid="_x0000_s2053" name="Equation" r:id="rId7" imgW="1333440" imgH="419040" progId="">
              <p:embed/>
            </p:oleObj>
          </a:graphicData>
        </a:graphic>
      </p:graphicFrame>
      <p:sp>
        <p:nvSpPr>
          <p:cNvPr id="11" name="Rectangle 10"/>
          <p:cNvSpPr/>
          <p:nvPr/>
        </p:nvSpPr>
        <p:spPr>
          <a:xfrm>
            <a:off x="4876800" y="4106863"/>
            <a:ext cx="3556000" cy="191611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054" name="Object 6"/>
          <p:cNvGraphicFramePr>
            <a:graphicFrameLocks noChangeAspect="1"/>
          </p:cNvGraphicFramePr>
          <p:nvPr/>
        </p:nvGraphicFramePr>
        <p:xfrm>
          <a:off x="4964113" y="4176713"/>
          <a:ext cx="3454400" cy="1905000"/>
        </p:xfrm>
        <a:graphic>
          <a:graphicData uri="http://schemas.openxmlformats.org/presentationml/2006/ole">
            <p:oleObj spid="_x0000_s2054" name="Equation" r:id="rId8" imgW="3454200" imgH="1904760" progId="">
              <p:embed/>
            </p:oleObj>
          </a:graphicData>
        </a:graphic>
      </p:graphicFrame>
      <p:graphicFrame>
        <p:nvGraphicFramePr>
          <p:cNvPr id="2055" name="Object 7"/>
          <p:cNvGraphicFramePr>
            <a:graphicFrameLocks noChangeAspect="1"/>
          </p:cNvGraphicFramePr>
          <p:nvPr/>
        </p:nvGraphicFramePr>
        <p:xfrm>
          <a:off x="3984625" y="1554163"/>
          <a:ext cx="1727200" cy="901700"/>
        </p:xfrm>
        <a:graphic>
          <a:graphicData uri="http://schemas.openxmlformats.org/presentationml/2006/ole">
            <p:oleObj spid="_x0000_s2055" name="Equation" r:id="rId9" imgW="1726920" imgH="90144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smtClean="0"/>
              <a:t>Reducing Dimensions</a:t>
            </a:r>
            <a:endParaRPr lang="en-US" dirty="0"/>
          </a:p>
        </p:txBody>
      </p:sp>
      <p:sp>
        <p:nvSpPr>
          <p:cNvPr id="3076" name="Rectangle 3"/>
          <p:cNvSpPr>
            <a:spLocks noGrp="1" noChangeArrowheads="1"/>
          </p:cNvSpPr>
          <p:nvPr>
            <p:ph type="body" sz="half" idx="1"/>
          </p:nvPr>
        </p:nvSpPr>
        <p:spPr>
          <a:xfrm>
            <a:off x="533400" y="1643063"/>
            <a:ext cx="4038600" cy="4525962"/>
          </a:xfrm>
        </p:spPr>
        <p:txBody>
          <a:bodyPr/>
          <a:lstStyle/>
          <a:p>
            <a:r>
              <a:rPr lang="en-US" sz="2800" dirty="0" smtClean="0"/>
              <a:t>Assume the “N” curve doesn’t interact with the “S” curve</a:t>
            </a:r>
          </a:p>
          <a:p>
            <a:pPr lvl="1"/>
            <a:r>
              <a:rPr lang="en-US" sz="2400" dirty="0" smtClean="0"/>
              <a:t>All three parts of “N” are  within primary branch of “S”</a:t>
            </a:r>
          </a:p>
          <a:p>
            <a:pPr lvl="1"/>
            <a:r>
              <a:rPr lang="en-US" sz="2400" dirty="0" smtClean="0"/>
              <a:t>Also, let ε = 0:</a:t>
            </a:r>
          </a:p>
          <a:p>
            <a:pPr lvl="1"/>
            <a:endParaRPr lang="en-US" sz="2400" dirty="0" smtClean="0"/>
          </a:p>
          <a:p>
            <a:endParaRPr lang="en-US" sz="2800" dirty="0" smtClean="0"/>
          </a:p>
          <a:p>
            <a:endParaRPr lang="en-US" sz="2800" dirty="0" smtClean="0"/>
          </a:p>
        </p:txBody>
      </p:sp>
      <p:graphicFrame>
        <p:nvGraphicFramePr>
          <p:cNvPr id="3074" name="Object 2"/>
          <p:cNvGraphicFramePr>
            <a:graphicFrameLocks noChangeAspect="1"/>
          </p:cNvGraphicFramePr>
          <p:nvPr>
            <p:ph sz="quarter" idx="3"/>
          </p:nvPr>
        </p:nvGraphicFramePr>
        <p:xfrm>
          <a:off x="1208088" y="4719638"/>
          <a:ext cx="3363912" cy="1905000"/>
        </p:xfrm>
        <a:graphic>
          <a:graphicData uri="http://schemas.openxmlformats.org/presentationml/2006/ole">
            <p:oleObj spid="_x0000_s3074" name="Equation" r:id="rId4" imgW="3454200" imgH="1955520" progId="">
              <p:embed/>
            </p:oleObj>
          </a:graphicData>
        </a:graphic>
      </p:graphicFrame>
      <p:grpSp>
        <p:nvGrpSpPr>
          <p:cNvPr id="3077" name="Group 27"/>
          <p:cNvGrpSpPr>
            <a:grpSpLocks/>
          </p:cNvGrpSpPr>
          <p:nvPr/>
        </p:nvGrpSpPr>
        <p:grpSpPr bwMode="auto">
          <a:xfrm>
            <a:off x="4797425" y="1973263"/>
            <a:ext cx="3635375" cy="3636962"/>
            <a:chOff x="1654629" y="3939835"/>
            <a:chExt cx="3135086" cy="3135880"/>
          </a:xfrm>
        </p:grpSpPr>
        <p:sp>
          <p:nvSpPr>
            <p:cNvPr id="7" name="Rectangle 6"/>
            <p:cNvSpPr/>
            <p:nvPr/>
          </p:nvSpPr>
          <p:spPr>
            <a:xfrm>
              <a:off x="1654629" y="3939835"/>
              <a:ext cx="3135086" cy="31345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cxnSp>
          <p:nvCxnSpPr>
            <p:cNvPr id="9" name="Straight Connector 8"/>
            <p:cNvCxnSpPr>
              <a:stCxn id="7" idx="0"/>
              <a:endCxn id="7" idx="2"/>
            </p:cNvCxnSpPr>
            <p:nvPr/>
          </p:nvCxnSpPr>
          <p:spPr>
            <a:xfrm rot="16200000" flipH="1">
              <a:off x="1654916" y="5507090"/>
              <a:ext cx="3134512" cy="2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1"/>
              <a:endCxn id="7" idx="3"/>
            </p:cNvCxnSpPr>
            <p:nvPr/>
          </p:nvCxnSpPr>
          <p:spPr>
            <a:xfrm rot="10800000" flipH="1">
              <a:off x="1654629" y="5507090"/>
              <a:ext cx="3135086" cy="1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763555" y="5296925"/>
              <a:ext cx="956778" cy="62427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511725" y="5159345"/>
              <a:ext cx="884233" cy="826896"/>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98317" y="5289454"/>
              <a:ext cx="2790090" cy="176709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896010" y="3955439"/>
              <a:ext cx="528447" cy="40297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3851057" y="4438410"/>
              <a:ext cx="928579" cy="80362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3053251" y="4612491"/>
              <a:ext cx="1680865" cy="109659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78" name="TextBox 29"/>
          <p:cNvSpPr txBox="1">
            <a:spLocks noChangeArrowheads="1"/>
          </p:cNvSpPr>
          <p:nvPr/>
        </p:nvSpPr>
        <p:spPr bwMode="auto">
          <a:xfrm>
            <a:off x="6299200" y="2046288"/>
            <a:ext cx="246063" cy="369887"/>
          </a:xfrm>
          <a:prstGeom prst="rect">
            <a:avLst/>
          </a:prstGeom>
          <a:noFill/>
          <a:ln w="9525">
            <a:noFill/>
            <a:miter lim="800000"/>
            <a:headEnd/>
            <a:tailEnd/>
          </a:ln>
        </p:spPr>
        <p:txBody>
          <a:bodyPr>
            <a:spAutoFit/>
          </a:bodyPr>
          <a:lstStyle/>
          <a:p>
            <a:pPr>
              <a:defRPr/>
            </a:pPr>
            <a:r>
              <a:rPr lang="en-US">
                <a:latin typeface="+mj-lt"/>
              </a:rPr>
              <a:t>I</a:t>
            </a:r>
          </a:p>
        </p:txBody>
      </p:sp>
      <p:sp>
        <p:nvSpPr>
          <p:cNvPr id="3079" name="TextBox 30"/>
          <p:cNvSpPr txBox="1">
            <a:spLocks noChangeArrowheads="1"/>
          </p:cNvSpPr>
          <p:nvPr/>
        </p:nvSpPr>
        <p:spPr bwMode="auto">
          <a:xfrm>
            <a:off x="4826000" y="3443288"/>
            <a:ext cx="246063" cy="369887"/>
          </a:xfrm>
          <a:prstGeom prst="rect">
            <a:avLst/>
          </a:prstGeom>
          <a:noFill/>
          <a:ln w="9525">
            <a:noFill/>
            <a:miter lim="800000"/>
            <a:headEnd/>
            <a:tailEnd/>
          </a:ln>
        </p:spPr>
        <p:txBody>
          <a:bodyPr>
            <a:spAutoFit/>
          </a:bodyPr>
          <a:lstStyle/>
          <a:p>
            <a:pPr>
              <a:defRPr/>
            </a:pPr>
            <a:r>
              <a:rPr lang="en-US">
                <a:latin typeface="+mj-lt"/>
              </a:rPr>
              <a:t>V</a:t>
            </a:r>
          </a:p>
        </p:txBody>
      </p:sp>
      <p:sp>
        <p:nvSpPr>
          <p:cNvPr id="32" name="TextBox 31"/>
          <p:cNvSpPr txBox="1"/>
          <p:nvPr/>
        </p:nvSpPr>
        <p:spPr>
          <a:xfrm>
            <a:off x="4986338" y="4405313"/>
            <a:ext cx="246062" cy="369887"/>
          </a:xfrm>
          <a:prstGeom prst="rect">
            <a:avLst/>
          </a:prstGeom>
          <a:noFill/>
        </p:spPr>
        <p:txBody>
          <a:bodyPr>
            <a:spAutoFit/>
          </a:bodyPr>
          <a:lstStyle/>
          <a:p>
            <a:pPr>
              <a:defRPr/>
            </a:pPr>
            <a:r>
              <a:rPr lang="en-US" dirty="0">
                <a:solidFill>
                  <a:schemeClr val="accent2">
                    <a:lumMod val="75000"/>
                  </a:schemeClr>
                </a:solidFill>
                <a:latin typeface="+mj-lt"/>
              </a:rPr>
              <a:t>K</a:t>
            </a:r>
          </a:p>
        </p:txBody>
      </p:sp>
      <p:sp>
        <p:nvSpPr>
          <p:cNvPr id="33" name="TextBox 32"/>
          <p:cNvSpPr txBox="1"/>
          <p:nvPr/>
        </p:nvSpPr>
        <p:spPr>
          <a:xfrm>
            <a:off x="6792913" y="4659313"/>
            <a:ext cx="536575" cy="369887"/>
          </a:xfrm>
          <a:prstGeom prst="rect">
            <a:avLst/>
          </a:prstGeom>
          <a:noFill/>
        </p:spPr>
        <p:txBody>
          <a:bodyPr>
            <a:spAutoFit/>
          </a:bodyPr>
          <a:lstStyle/>
          <a:p>
            <a:pPr>
              <a:defRPr/>
            </a:pPr>
            <a:r>
              <a:rPr lang="en-US" dirty="0">
                <a:solidFill>
                  <a:schemeClr val="tx2">
                    <a:lumMod val="60000"/>
                    <a:lumOff val="40000"/>
                  </a:schemeClr>
                </a:solidFill>
                <a:latin typeface="+mj-lt"/>
              </a:rPr>
              <a:t>Na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smtClean="0"/>
              <a:t>Reducing </a:t>
            </a:r>
            <a:r>
              <a:rPr lang="en-US" dirty="0"/>
              <a:t>Dimensions</a:t>
            </a:r>
          </a:p>
        </p:txBody>
      </p:sp>
      <p:sp>
        <p:nvSpPr>
          <p:cNvPr id="10243" name="Rectangle 3"/>
          <p:cNvSpPr>
            <a:spLocks noGrp="1" noChangeArrowheads="1"/>
          </p:cNvSpPr>
          <p:nvPr>
            <p:ph type="body" sz="half" idx="1"/>
          </p:nvPr>
        </p:nvSpPr>
        <p:spPr>
          <a:xfrm>
            <a:off x="457200" y="1600200"/>
            <a:ext cx="7758113" cy="4525963"/>
          </a:xfrm>
        </p:spPr>
        <p:txBody>
          <a:bodyPr/>
          <a:lstStyle/>
          <a:p>
            <a:pPr marL="742950" indent="-285750">
              <a:defRPr/>
            </a:pPr>
            <a:r>
              <a:rPr lang="en-US" sz="2800" dirty="0" smtClean="0">
                <a:latin typeface="+mj-lt"/>
              </a:rPr>
              <a:t>Substitute the 4</a:t>
            </a:r>
            <a:r>
              <a:rPr lang="en-US" sz="2800" baseline="30000" dirty="0" smtClean="0">
                <a:latin typeface="+mj-lt"/>
              </a:rPr>
              <a:t>th</a:t>
            </a:r>
            <a:r>
              <a:rPr lang="en-US" sz="2800" dirty="0" smtClean="0">
                <a:latin typeface="+mj-lt"/>
              </a:rPr>
              <a:t> equation into the 1</a:t>
            </a:r>
            <a:r>
              <a:rPr lang="en-US" sz="2800" baseline="30000" dirty="0" smtClean="0">
                <a:latin typeface="+mj-lt"/>
              </a:rPr>
              <a:t>st</a:t>
            </a:r>
            <a:endParaRPr lang="en-US" sz="2800" dirty="0" smtClean="0">
              <a:latin typeface="+mj-lt"/>
            </a:endParaRPr>
          </a:p>
          <a:p>
            <a:pPr marL="742950" indent="-285750">
              <a:defRPr/>
            </a:pPr>
            <a:endParaRPr lang="en-US" sz="2800" dirty="0" smtClean="0">
              <a:latin typeface="+mj-lt"/>
            </a:endParaRPr>
          </a:p>
          <a:p>
            <a:pPr marL="742950" indent="-285750">
              <a:defRPr/>
            </a:pPr>
            <a:endParaRPr lang="en-US" sz="2800" dirty="0" smtClean="0">
              <a:latin typeface="+mj-lt"/>
            </a:endParaRPr>
          </a:p>
          <a:p>
            <a:pPr marL="742950" indent="-285750">
              <a:defRPr/>
            </a:pPr>
            <a:endParaRPr lang="en-US" sz="1400" dirty="0" smtClean="0">
              <a:latin typeface="+mj-lt"/>
            </a:endParaRPr>
          </a:p>
          <a:p>
            <a:pPr marL="742950" indent="-285750">
              <a:defRPr/>
            </a:pPr>
            <a:r>
              <a:rPr lang="en-US" sz="2800" dirty="0" err="1" smtClean="0">
                <a:latin typeface="+mj-lt"/>
              </a:rPr>
              <a:t>Nullclines</a:t>
            </a:r>
            <a:r>
              <a:rPr lang="en-US" sz="2800" dirty="0" smtClean="0">
                <a:latin typeface="+mj-lt"/>
              </a:rPr>
              <a:t>: Set the derivatives equal to zero</a:t>
            </a:r>
          </a:p>
          <a:p>
            <a:pPr marL="1146175" lvl="1" indent="-406400">
              <a:defRPr/>
            </a:pPr>
            <a:r>
              <a:rPr lang="en-US" sz="2400" dirty="0" smtClean="0">
                <a:latin typeface="+mj-lt"/>
              </a:rPr>
              <a:t>Nontrivial </a:t>
            </a:r>
            <a:r>
              <a:rPr lang="en-US" sz="2400" dirty="0" err="1" smtClean="0">
                <a:latin typeface="+mj-lt"/>
              </a:rPr>
              <a:t>nullcline</a:t>
            </a:r>
            <a:r>
              <a:rPr lang="en-US" sz="2400" dirty="0" smtClean="0">
                <a:latin typeface="+mj-lt"/>
              </a:rPr>
              <a:t> in the 2</a:t>
            </a:r>
            <a:r>
              <a:rPr lang="en-US" sz="2400" baseline="30000" dirty="0" smtClean="0">
                <a:latin typeface="+mj-lt"/>
              </a:rPr>
              <a:t>nd</a:t>
            </a:r>
            <a:r>
              <a:rPr lang="en-US" sz="2400" dirty="0" smtClean="0">
                <a:latin typeface="+mj-lt"/>
              </a:rPr>
              <a:t> and 3</a:t>
            </a:r>
            <a:r>
              <a:rPr lang="en-US" sz="2400" baseline="30000" dirty="0" smtClean="0">
                <a:latin typeface="+mj-lt"/>
              </a:rPr>
              <a:t>rd</a:t>
            </a:r>
            <a:r>
              <a:rPr lang="en-US" sz="2400" dirty="0" smtClean="0">
                <a:latin typeface="+mj-lt"/>
              </a:rPr>
              <a:t> equations are same</a:t>
            </a:r>
          </a:p>
          <a:p>
            <a:pPr marL="1146175" lvl="1" indent="-406400">
              <a:defRPr/>
            </a:pPr>
            <a:r>
              <a:rPr lang="en-US" sz="2400" dirty="0" smtClean="0">
                <a:latin typeface="+mj-lt"/>
              </a:rPr>
              <a:t>Re-arrange and obtain the following:</a:t>
            </a:r>
            <a:endParaRPr lang="en-US" sz="2400" dirty="0">
              <a:latin typeface="+mj-lt"/>
            </a:endParaRPr>
          </a:p>
        </p:txBody>
      </p:sp>
      <p:grpSp>
        <p:nvGrpSpPr>
          <p:cNvPr id="4102" name="Group 11"/>
          <p:cNvGrpSpPr>
            <a:grpSpLocks/>
          </p:cNvGrpSpPr>
          <p:nvPr/>
        </p:nvGrpSpPr>
        <p:grpSpPr bwMode="auto">
          <a:xfrm>
            <a:off x="2405063" y="5130800"/>
            <a:ext cx="3702050" cy="1408113"/>
            <a:chOff x="4187371" y="4869542"/>
            <a:chExt cx="3701143" cy="1407886"/>
          </a:xfrm>
        </p:grpSpPr>
        <p:sp>
          <p:nvSpPr>
            <p:cNvPr id="11" name="Rectangle 10"/>
            <p:cNvSpPr/>
            <p:nvPr/>
          </p:nvSpPr>
          <p:spPr>
            <a:xfrm>
              <a:off x="4187371" y="4869542"/>
              <a:ext cx="3701143" cy="1407886"/>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graphicFrame>
          <p:nvGraphicFramePr>
            <p:cNvPr id="4098" name="Object 2"/>
            <p:cNvGraphicFramePr>
              <a:graphicFrameLocks noChangeAspect="1"/>
            </p:cNvGraphicFramePr>
            <p:nvPr/>
          </p:nvGraphicFramePr>
          <p:xfrm>
            <a:off x="4187740" y="4934858"/>
            <a:ext cx="3680591" cy="1142546"/>
          </p:xfrm>
          <a:graphic>
            <a:graphicData uri="http://schemas.openxmlformats.org/presentationml/2006/ole">
              <p:oleObj spid="_x0000_s4098" name="Equation" r:id="rId4" imgW="3682800" imgH="1143000" progId="">
                <p:embed/>
              </p:oleObj>
            </a:graphicData>
          </a:graphic>
        </p:graphicFrame>
      </p:grpSp>
      <p:sp>
        <p:nvSpPr>
          <p:cNvPr id="10" name="Rectangle 9"/>
          <p:cNvSpPr/>
          <p:nvPr/>
        </p:nvSpPr>
        <p:spPr>
          <a:xfrm>
            <a:off x="2390775" y="2035175"/>
            <a:ext cx="3702050" cy="140811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graphicFrame>
        <p:nvGraphicFramePr>
          <p:cNvPr id="4099" name="Object 4"/>
          <p:cNvGraphicFramePr>
            <a:graphicFrameLocks noChangeAspect="1"/>
          </p:cNvGraphicFramePr>
          <p:nvPr>
            <p:ph sz="quarter" idx="2"/>
          </p:nvPr>
        </p:nvGraphicFramePr>
        <p:xfrm>
          <a:off x="2514600" y="2127250"/>
          <a:ext cx="3454400" cy="1243013"/>
        </p:xfrm>
        <a:graphic>
          <a:graphicData uri="http://schemas.openxmlformats.org/presentationml/2006/ole">
            <p:oleObj spid="_x0000_s4099" name="Equation" r:id="rId5" imgW="4444920" imgH="1600200"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33"/>
          <p:cNvGrpSpPr>
            <a:grpSpLocks/>
          </p:cNvGrpSpPr>
          <p:nvPr/>
        </p:nvGrpSpPr>
        <p:grpSpPr bwMode="auto">
          <a:xfrm>
            <a:off x="2830513" y="3773488"/>
            <a:ext cx="3527425" cy="2744787"/>
            <a:chOff x="3178629" y="3773714"/>
            <a:chExt cx="3526970" cy="2743994"/>
          </a:xfrm>
        </p:grpSpPr>
        <p:grpSp>
          <p:nvGrpSpPr>
            <p:cNvPr id="5147" name="Group 32"/>
            <p:cNvGrpSpPr>
              <a:grpSpLocks/>
            </p:cNvGrpSpPr>
            <p:nvPr/>
          </p:nvGrpSpPr>
          <p:grpSpPr bwMode="auto">
            <a:xfrm>
              <a:off x="3178629" y="3773714"/>
              <a:ext cx="3526970" cy="2743994"/>
              <a:chOff x="3178629" y="3773714"/>
              <a:chExt cx="3526970" cy="2743994"/>
            </a:xfrm>
          </p:grpSpPr>
          <p:sp>
            <p:nvSpPr>
              <p:cNvPr id="6" name="Rectangle 5"/>
              <p:cNvSpPr/>
              <p:nvPr/>
            </p:nvSpPr>
            <p:spPr>
              <a:xfrm>
                <a:off x="3178629" y="3773714"/>
                <a:ext cx="3498399" cy="274240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a:off x="3192914" y="5124286"/>
                <a:ext cx="3512685" cy="634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6" idx="0"/>
              </p:cNvCxnSpPr>
              <p:nvPr/>
            </p:nvCxnSpPr>
            <p:spPr>
              <a:xfrm rot="5400000" flipH="1">
                <a:off x="3555831" y="5145710"/>
                <a:ext cx="2742407" cy="158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3637495" y="4275128"/>
                <a:ext cx="1723527" cy="1133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5994551" y="5486093"/>
                <a:ext cx="747496" cy="47142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65923" y="5341711"/>
                <a:ext cx="1073012" cy="3761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3648670" y="4909995"/>
                <a:ext cx="2515461" cy="493649"/>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4804019" y="5327427"/>
              <a:ext cx="130158" cy="13013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770" name="Rectangle 2"/>
          <p:cNvSpPr>
            <a:spLocks noGrp="1" noChangeArrowheads="1"/>
          </p:cNvSpPr>
          <p:nvPr>
            <p:ph type="title"/>
          </p:nvPr>
        </p:nvSpPr>
        <p:spPr/>
        <p:txBody>
          <a:bodyPr/>
          <a:lstStyle/>
          <a:p>
            <a:pPr>
              <a:defRPr/>
            </a:pPr>
            <a:r>
              <a:rPr lang="en-US"/>
              <a:t>Resting Potential</a:t>
            </a:r>
          </a:p>
        </p:txBody>
      </p:sp>
      <p:sp>
        <p:nvSpPr>
          <p:cNvPr id="5125" name="Rectangle 3"/>
          <p:cNvSpPr>
            <a:spLocks noGrp="1" noChangeArrowheads="1"/>
          </p:cNvSpPr>
          <p:nvPr>
            <p:ph type="body" idx="1"/>
          </p:nvPr>
        </p:nvSpPr>
        <p:spPr/>
        <p:txBody>
          <a:bodyPr/>
          <a:lstStyle/>
          <a:p>
            <a:r>
              <a:rPr lang="en-US" dirty="0" smtClean="0"/>
              <a:t>Let          </a:t>
            </a:r>
          </a:p>
          <a:p>
            <a:pPr lvl="1"/>
            <a:r>
              <a:rPr lang="en-US" dirty="0" smtClean="0"/>
              <a:t>Analyze the </a:t>
            </a:r>
            <a:r>
              <a:rPr lang="en-US" dirty="0" err="1" smtClean="0"/>
              <a:t>nullclines</a:t>
            </a:r>
            <a:r>
              <a:rPr lang="en-US" dirty="0" smtClean="0"/>
              <a:t>: vector field directions</a:t>
            </a:r>
          </a:p>
          <a:p>
            <a:pPr lvl="1"/>
            <a:r>
              <a:rPr lang="en-US" dirty="0" smtClean="0"/>
              <a:t>Assume  C&lt;&lt;1: singular perturbation</a:t>
            </a:r>
          </a:p>
          <a:p>
            <a:pPr lvl="1"/>
            <a:r>
              <a:rPr lang="en-US" dirty="0" smtClean="0"/>
              <a:t>      </a:t>
            </a:r>
            <a:r>
              <a:rPr lang="en-US" dirty="0" err="1" smtClean="0"/>
              <a:t>nullcline</a:t>
            </a:r>
            <a:r>
              <a:rPr lang="en-US" dirty="0" smtClean="0"/>
              <a:t> intersects      </a:t>
            </a:r>
            <a:r>
              <a:rPr lang="en-US" dirty="0" err="1" smtClean="0"/>
              <a:t>nullcline</a:t>
            </a:r>
            <a:r>
              <a:rPr lang="en-US" dirty="0" smtClean="0"/>
              <a:t> in primary branch</a:t>
            </a:r>
          </a:p>
          <a:p>
            <a:pPr lvl="1"/>
            <a:endParaRPr lang="en-US" dirty="0" smtClean="0"/>
          </a:p>
          <a:p>
            <a:pPr lvl="1">
              <a:buFontTx/>
              <a:buNone/>
            </a:pPr>
            <a:endParaRPr lang="en-US" dirty="0" smtClean="0"/>
          </a:p>
        </p:txBody>
      </p:sp>
      <p:graphicFrame>
        <p:nvGraphicFramePr>
          <p:cNvPr id="5122" name="Object 2"/>
          <p:cNvGraphicFramePr>
            <a:graphicFrameLocks noChangeAspect="1"/>
          </p:cNvGraphicFramePr>
          <p:nvPr/>
        </p:nvGraphicFramePr>
        <p:xfrm>
          <a:off x="1600200" y="1676400"/>
          <a:ext cx="1079500" cy="508000"/>
        </p:xfrm>
        <a:graphic>
          <a:graphicData uri="http://schemas.openxmlformats.org/presentationml/2006/ole">
            <p:oleObj spid="_x0000_s5122" name="Equation" r:id="rId4" imgW="1079280" imgH="507960" progId="">
              <p:embed/>
            </p:oleObj>
          </a:graphicData>
        </a:graphic>
      </p:graphicFrame>
      <p:grpSp>
        <p:nvGrpSpPr>
          <p:cNvPr id="4" name="Group 50"/>
          <p:cNvGrpSpPr>
            <a:grpSpLocks/>
          </p:cNvGrpSpPr>
          <p:nvPr/>
        </p:nvGrpSpPr>
        <p:grpSpPr bwMode="auto">
          <a:xfrm>
            <a:off x="3773488" y="4106863"/>
            <a:ext cx="2135187" cy="2005012"/>
            <a:chOff x="4122057" y="4107543"/>
            <a:chExt cx="2134394" cy="2003924"/>
          </a:xfrm>
        </p:grpSpPr>
        <p:cxnSp>
          <p:nvCxnSpPr>
            <p:cNvPr id="35" name="Straight Arrow Connector 34"/>
            <p:cNvCxnSpPr/>
            <p:nvPr/>
          </p:nvCxnSpPr>
          <p:spPr>
            <a:xfrm rot="5400000">
              <a:off x="4413268" y="4165441"/>
              <a:ext cx="158664" cy="16027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091925" y="4513722"/>
              <a:ext cx="233236" cy="1586"/>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4122072" y="5500597"/>
              <a:ext cx="174530" cy="17456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745712" y="6109881"/>
              <a:ext cx="217407" cy="1586"/>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5689941" y="5776671"/>
              <a:ext cx="188809" cy="188842"/>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6139833" y="5428420"/>
              <a:ext cx="231649" cy="1586"/>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5863707" y="4427234"/>
              <a:ext cx="188810" cy="187255"/>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4891708" y="4107543"/>
              <a:ext cx="217407" cy="1586"/>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55"/>
          <p:cNvGrpSpPr>
            <a:grpSpLocks/>
          </p:cNvGrpSpPr>
          <p:nvPr/>
        </p:nvGrpSpPr>
        <p:grpSpPr bwMode="auto">
          <a:xfrm>
            <a:off x="3135313" y="4964113"/>
            <a:ext cx="1408112" cy="449262"/>
            <a:chOff x="3425371" y="4963886"/>
            <a:chExt cx="1407885" cy="449943"/>
          </a:xfrm>
        </p:grpSpPr>
        <p:cxnSp>
          <p:nvCxnSpPr>
            <p:cNvPr id="53" name="Straight Arrow Connector 52"/>
            <p:cNvCxnSpPr/>
            <p:nvPr/>
          </p:nvCxnSpPr>
          <p:spPr>
            <a:xfrm>
              <a:off x="3425371" y="4963886"/>
              <a:ext cx="1145990" cy="4292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4506750" y="5087323"/>
              <a:ext cx="391117" cy="261895"/>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2"/>
          <p:cNvGrpSpPr>
            <a:grpSpLocks/>
          </p:cNvGrpSpPr>
          <p:nvPr/>
        </p:nvGrpSpPr>
        <p:grpSpPr bwMode="auto">
          <a:xfrm>
            <a:off x="4165600" y="4803775"/>
            <a:ext cx="1320800" cy="552450"/>
            <a:chOff x="4572000" y="4804228"/>
            <a:chExt cx="1320800" cy="551542"/>
          </a:xfrm>
        </p:grpSpPr>
        <p:cxnSp>
          <p:nvCxnSpPr>
            <p:cNvPr id="58" name="Straight Arrow Connector 57"/>
            <p:cNvCxnSpPr/>
            <p:nvPr/>
          </p:nvCxnSpPr>
          <p:spPr>
            <a:xfrm rot="10800000" flipV="1">
              <a:off x="4572000" y="4804228"/>
              <a:ext cx="1320800" cy="58641"/>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4485070" y="4978327"/>
              <a:ext cx="464373" cy="290513"/>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9"/>
          <p:cNvGrpSpPr>
            <a:grpSpLocks/>
          </p:cNvGrpSpPr>
          <p:nvPr/>
        </p:nvGrpSpPr>
        <p:grpSpPr bwMode="auto">
          <a:xfrm>
            <a:off x="4543425" y="5326063"/>
            <a:ext cx="1581150" cy="654050"/>
            <a:chOff x="4862286" y="5370285"/>
            <a:chExt cx="1582057" cy="653143"/>
          </a:xfrm>
        </p:grpSpPr>
        <p:cxnSp>
          <p:nvCxnSpPr>
            <p:cNvPr id="65" name="Straight Arrow Connector 64"/>
            <p:cNvCxnSpPr/>
            <p:nvPr/>
          </p:nvCxnSpPr>
          <p:spPr>
            <a:xfrm flipV="1">
              <a:off x="4876582" y="5893434"/>
              <a:ext cx="1567761" cy="129994"/>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V="1">
              <a:off x="6008838" y="5457929"/>
              <a:ext cx="523149" cy="347861"/>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0800000" flipV="1">
              <a:off x="4862286" y="5370285"/>
              <a:ext cx="1219899" cy="42803"/>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130" name="TextBox 35"/>
          <p:cNvSpPr txBox="1">
            <a:spLocks noChangeArrowheads="1"/>
          </p:cNvSpPr>
          <p:nvPr/>
        </p:nvSpPr>
        <p:spPr bwMode="auto">
          <a:xfrm>
            <a:off x="4281488" y="3730625"/>
            <a:ext cx="406400" cy="368300"/>
          </a:xfrm>
          <a:prstGeom prst="rect">
            <a:avLst/>
          </a:prstGeom>
          <a:noFill/>
          <a:ln w="9525">
            <a:noFill/>
            <a:miter lim="800000"/>
            <a:headEnd/>
            <a:tailEnd/>
          </a:ln>
        </p:spPr>
        <p:txBody>
          <a:bodyPr>
            <a:spAutoFit/>
          </a:bodyPr>
          <a:lstStyle/>
          <a:p>
            <a:r>
              <a:rPr lang="en-US"/>
              <a:t>I</a:t>
            </a:r>
            <a:r>
              <a:rPr lang="en-US" baseline="-25000"/>
              <a:t>A</a:t>
            </a:r>
            <a:endParaRPr lang="en-US"/>
          </a:p>
        </p:txBody>
      </p:sp>
      <p:sp>
        <p:nvSpPr>
          <p:cNvPr id="5131" name="TextBox 37"/>
          <p:cNvSpPr txBox="1">
            <a:spLocks noChangeArrowheads="1"/>
          </p:cNvSpPr>
          <p:nvPr/>
        </p:nvSpPr>
        <p:spPr bwMode="auto">
          <a:xfrm>
            <a:off x="5921375" y="4783138"/>
            <a:ext cx="442913" cy="368300"/>
          </a:xfrm>
          <a:prstGeom prst="rect">
            <a:avLst/>
          </a:prstGeom>
          <a:noFill/>
          <a:ln w="9525">
            <a:noFill/>
            <a:miter lim="800000"/>
            <a:headEnd/>
            <a:tailEnd/>
          </a:ln>
        </p:spPr>
        <p:txBody>
          <a:bodyPr>
            <a:spAutoFit/>
          </a:bodyPr>
          <a:lstStyle/>
          <a:p>
            <a:r>
              <a:rPr lang="en-US"/>
              <a:t>V</a:t>
            </a:r>
            <a:r>
              <a:rPr lang="en-US" baseline="-25000"/>
              <a:t>c</a:t>
            </a:r>
            <a:endParaRPr lang="en-US"/>
          </a:p>
        </p:txBody>
      </p:sp>
      <p:graphicFrame>
        <p:nvGraphicFramePr>
          <p:cNvPr id="5158" name="Object 38"/>
          <p:cNvGraphicFramePr>
            <a:graphicFrameLocks noChangeAspect="1"/>
          </p:cNvGraphicFramePr>
          <p:nvPr/>
        </p:nvGraphicFramePr>
        <p:xfrm>
          <a:off x="1323975" y="3254375"/>
          <a:ext cx="393700" cy="469900"/>
        </p:xfrm>
        <a:graphic>
          <a:graphicData uri="http://schemas.openxmlformats.org/presentationml/2006/ole">
            <p:oleObj spid="_x0000_s5158" name="Equation" r:id="rId5" imgW="393480" imgH="469800" progId="">
              <p:embed/>
            </p:oleObj>
          </a:graphicData>
        </a:graphic>
      </p:graphicFrame>
      <p:graphicFrame>
        <p:nvGraphicFramePr>
          <p:cNvPr id="5159" name="Object 39"/>
          <p:cNvGraphicFramePr>
            <a:graphicFrameLocks noChangeAspect="1"/>
          </p:cNvGraphicFramePr>
          <p:nvPr/>
        </p:nvGraphicFramePr>
        <p:xfrm>
          <a:off x="4535488" y="3251200"/>
          <a:ext cx="406400" cy="469900"/>
        </p:xfrm>
        <a:graphic>
          <a:graphicData uri="http://schemas.openxmlformats.org/presentationml/2006/ole">
            <p:oleObj spid="_x0000_s5159" name="Equation" r:id="rId6" imgW="406080" imgH="469800" progId="">
              <p:embed/>
            </p:oleObj>
          </a:graphicData>
        </a:graphic>
      </p:graphicFrame>
      <p:sp>
        <p:nvSpPr>
          <p:cNvPr id="5160" name="Text Box 40"/>
          <p:cNvSpPr txBox="1">
            <a:spLocks noChangeArrowheads="1"/>
          </p:cNvSpPr>
          <p:nvPr/>
        </p:nvSpPr>
        <p:spPr bwMode="auto">
          <a:xfrm>
            <a:off x="4781550" y="4057650"/>
            <a:ext cx="885825" cy="274638"/>
          </a:xfrm>
          <a:prstGeom prst="rect">
            <a:avLst/>
          </a:prstGeom>
          <a:noFill/>
          <a:ln w="9525">
            <a:noFill/>
            <a:miter lim="800000"/>
            <a:headEnd/>
            <a:tailEnd/>
          </a:ln>
          <a:effectLst/>
        </p:spPr>
        <p:txBody>
          <a:bodyPr>
            <a:spAutoFit/>
          </a:bodyPr>
          <a:lstStyle/>
          <a:p>
            <a:pPr>
              <a:spcBef>
                <a:spcPct val="50000"/>
              </a:spcBef>
            </a:pPr>
            <a:r>
              <a:rPr lang="en-US" sz="1200"/>
              <a:t>I</a:t>
            </a:r>
            <a:r>
              <a:rPr lang="en-US" sz="1200" baseline="-25000"/>
              <a:t>A</a:t>
            </a:r>
            <a:r>
              <a:rPr lang="en-US" sz="1200"/>
              <a:t> nullcline</a:t>
            </a:r>
          </a:p>
        </p:txBody>
      </p:sp>
      <p:sp>
        <p:nvSpPr>
          <p:cNvPr id="5161" name="Text Box 41"/>
          <p:cNvSpPr txBox="1">
            <a:spLocks noChangeArrowheads="1"/>
          </p:cNvSpPr>
          <p:nvPr/>
        </p:nvSpPr>
        <p:spPr bwMode="auto">
          <a:xfrm>
            <a:off x="2932113" y="4237038"/>
            <a:ext cx="952500" cy="274637"/>
          </a:xfrm>
          <a:prstGeom prst="rect">
            <a:avLst/>
          </a:prstGeom>
          <a:noFill/>
          <a:ln w="9525">
            <a:noFill/>
            <a:miter lim="800000"/>
            <a:headEnd/>
            <a:tailEnd/>
          </a:ln>
          <a:effectLst/>
        </p:spPr>
        <p:txBody>
          <a:bodyPr>
            <a:spAutoFit/>
          </a:bodyPr>
          <a:lstStyle/>
          <a:p>
            <a:pPr>
              <a:spcBef>
                <a:spcPct val="50000"/>
              </a:spcBef>
            </a:pPr>
            <a:r>
              <a:rPr lang="en-US" sz="1200"/>
              <a:t>V</a:t>
            </a:r>
            <a:r>
              <a:rPr lang="en-US" sz="1200" baseline="-25000"/>
              <a:t>C</a:t>
            </a:r>
            <a:r>
              <a:rPr lang="en-US" sz="1200"/>
              <a:t> nullcline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89153"/>
            <a:ext cx="8229600" cy="1143000"/>
          </a:xfrm>
        </p:spPr>
        <p:txBody>
          <a:bodyPr/>
          <a:lstStyle/>
          <a:p>
            <a:pPr fontAlgn="auto">
              <a:spcAft>
                <a:spcPts val="0"/>
              </a:spcAft>
              <a:defRPr/>
            </a:pPr>
            <a:r>
              <a:rPr lang="en-US">
                <a:latin typeface="+mn-lt"/>
              </a:rPr>
              <a:t>Action Potential Conditions</a:t>
            </a:r>
          </a:p>
        </p:txBody>
      </p:sp>
      <p:sp>
        <p:nvSpPr>
          <p:cNvPr id="24579" name="Rectangle 3"/>
          <p:cNvSpPr>
            <a:spLocks noGrp="1" noChangeArrowheads="1"/>
          </p:cNvSpPr>
          <p:nvPr>
            <p:ph type="body" idx="1"/>
          </p:nvPr>
        </p:nvSpPr>
        <p:spPr>
          <a:xfrm>
            <a:off x="457200" y="1653125"/>
            <a:ext cx="8229600" cy="4525962"/>
          </a:xfrm>
        </p:spPr>
        <p:txBody>
          <a:bodyPr/>
          <a:lstStyle/>
          <a:p>
            <a:r>
              <a:rPr lang="en-US" dirty="0" smtClean="0"/>
              <a:t>Increase        to shift the        nullcline upward</a:t>
            </a:r>
          </a:p>
          <a:p>
            <a:r>
              <a:rPr lang="en-US" dirty="0" smtClean="0"/>
              <a:t>To get an action potential:</a:t>
            </a:r>
          </a:p>
          <a:p>
            <a:endParaRPr lang="en-US" dirty="0" smtClean="0"/>
          </a:p>
          <a:p>
            <a:endParaRPr lang="en-US" dirty="0" smtClean="0"/>
          </a:p>
        </p:txBody>
      </p:sp>
      <p:grpSp>
        <p:nvGrpSpPr>
          <p:cNvPr id="24580" name="Group 59"/>
          <p:cNvGrpSpPr>
            <a:grpSpLocks/>
          </p:cNvGrpSpPr>
          <p:nvPr/>
        </p:nvGrpSpPr>
        <p:grpSpPr bwMode="auto">
          <a:xfrm>
            <a:off x="2879725" y="3240088"/>
            <a:ext cx="3414713" cy="3430587"/>
            <a:chOff x="972457" y="3240106"/>
            <a:chExt cx="3414712" cy="3430006"/>
          </a:xfrm>
        </p:grpSpPr>
        <p:sp>
          <p:nvSpPr>
            <p:cNvPr id="21" name="Rectangle 20"/>
            <p:cNvSpPr/>
            <p:nvPr/>
          </p:nvSpPr>
          <p:spPr>
            <a:xfrm>
              <a:off x="972457" y="3254391"/>
              <a:ext cx="3414712" cy="3414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a:stCxn id="21" idx="0"/>
              <a:endCxn id="21" idx="2"/>
            </p:cNvCxnSpPr>
            <p:nvPr/>
          </p:nvCxnSpPr>
          <p:spPr>
            <a:xfrm rot="16200000" flipH="1">
              <a:off x="972747" y="4962251"/>
              <a:ext cx="3414134" cy="1587"/>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1"/>
              <a:endCxn id="21" idx="3"/>
            </p:cNvCxnSpPr>
            <p:nvPr/>
          </p:nvCxnSpPr>
          <p:spPr>
            <a:xfrm rot="10800000" flipH="1">
              <a:off x="972457" y="4962251"/>
              <a:ext cx="3414712" cy="1588"/>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4596" name="Group 36"/>
            <p:cNvGrpSpPr>
              <a:grpSpLocks/>
            </p:cNvGrpSpPr>
            <p:nvPr/>
          </p:nvGrpSpPr>
          <p:grpSpPr bwMode="auto">
            <a:xfrm>
              <a:off x="1523993" y="3649390"/>
              <a:ext cx="2685152" cy="2112784"/>
              <a:chOff x="1611079" y="3678419"/>
              <a:chExt cx="2685152" cy="2112784"/>
            </a:xfrm>
          </p:grpSpPr>
          <p:cxnSp>
            <p:nvCxnSpPr>
              <p:cNvPr id="32" name="Straight Connector 31"/>
              <p:cNvCxnSpPr/>
              <p:nvPr/>
            </p:nvCxnSpPr>
            <p:spPr>
              <a:xfrm rot="16200000" flipH="1">
                <a:off x="1314483" y="3974564"/>
                <a:ext cx="1723733" cy="113188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681362" y="5176152"/>
                <a:ext cx="744411" cy="4857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742293" y="5040485"/>
                <a:ext cx="1074738" cy="376173"/>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rot="5400000" flipH="1" flipV="1">
              <a:off x="983064" y="4609037"/>
              <a:ext cx="3404610" cy="66675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877469" y="3251128"/>
            <a:ext cx="3413126" cy="3413918"/>
            <a:chOff x="2889501" y="3238249"/>
            <a:chExt cx="3413126" cy="3413918"/>
          </a:xfrm>
        </p:grpSpPr>
        <p:sp>
          <p:nvSpPr>
            <p:cNvPr id="62" name="Rectangle 61"/>
            <p:cNvSpPr/>
            <p:nvPr/>
          </p:nvSpPr>
          <p:spPr bwMode="auto">
            <a:xfrm>
              <a:off x="2889502" y="3238249"/>
              <a:ext cx="3413125" cy="3413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Arrow Connector 62"/>
            <p:cNvCxnSpPr>
              <a:stCxn id="62" idx="0"/>
              <a:endCxn id="62" idx="2"/>
            </p:cNvCxnSpPr>
            <p:nvPr/>
          </p:nvCxnSpPr>
          <p:spPr bwMode="auto">
            <a:xfrm rot="16200000" flipH="1">
              <a:off x="2889502" y="4944811"/>
              <a:ext cx="3413125" cy="1588"/>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2" idx="1"/>
              <a:endCxn id="62" idx="3"/>
            </p:cNvCxnSpPr>
            <p:nvPr/>
          </p:nvCxnSpPr>
          <p:spPr bwMode="auto">
            <a:xfrm rot="10800000" flipH="1">
              <a:off x="2889501" y="4944812"/>
              <a:ext cx="3413125" cy="1588"/>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4586" name="Group 36"/>
            <p:cNvGrpSpPr>
              <a:grpSpLocks/>
            </p:cNvGrpSpPr>
            <p:nvPr/>
          </p:nvGrpSpPr>
          <p:grpSpPr bwMode="auto">
            <a:xfrm>
              <a:off x="3773512" y="3385975"/>
              <a:ext cx="2327252" cy="1568875"/>
              <a:chOff x="1968039" y="4222505"/>
              <a:chExt cx="2328334" cy="1569336"/>
            </a:xfrm>
          </p:grpSpPr>
          <p:cxnSp>
            <p:nvCxnSpPr>
              <p:cNvPr id="67" name="Straight Connector 66"/>
              <p:cNvCxnSpPr/>
              <p:nvPr/>
            </p:nvCxnSpPr>
            <p:spPr>
              <a:xfrm rot="16200000" flipH="1">
                <a:off x="1765415" y="4425129"/>
                <a:ext cx="1180284" cy="77503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3680994" y="5176462"/>
                <a:ext cx="744757" cy="48600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743075" y="5040733"/>
                <a:ext cx="1073649" cy="376348"/>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bwMode="auto">
            <a:xfrm rot="5400000" flipH="1" flipV="1">
              <a:off x="2875757" y="4615656"/>
              <a:ext cx="3403600" cy="66833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4602" name="Object 26"/>
          <p:cNvGraphicFramePr>
            <a:graphicFrameLocks noChangeAspect="1"/>
          </p:cNvGraphicFramePr>
          <p:nvPr/>
        </p:nvGraphicFramePr>
        <p:xfrm>
          <a:off x="2370138" y="1651000"/>
          <a:ext cx="609600" cy="520700"/>
        </p:xfrm>
        <a:graphic>
          <a:graphicData uri="http://schemas.openxmlformats.org/presentationml/2006/ole">
            <p:oleObj spid="_x0000_s24602" name="Equation" r:id="rId4" imgW="609480" imgH="520560" progId="">
              <p:embed/>
            </p:oleObj>
          </a:graphicData>
        </a:graphic>
      </p:graphicFrame>
      <p:graphicFrame>
        <p:nvGraphicFramePr>
          <p:cNvPr id="24603" name="Object 27"/>
          <p:cNvGraphicFramePr>
            <a:graphicFrameLocks noChangeAspect="1"/>
          </p:cNvGraphicFramePr>
          <p:nvPr/>
        </p:nvGraphicFramePr>
        <p:xfrm>
          <a:off x="4945063" y="1681163"/>
          <a:ext cx="469900" cy="546100"/>
        </p:xfrm>
        <a:graphic>
          <a:graphicData uri="http://schemas.openxmlformats.org/presentationml/2006/ole">
            <p:oleObj spid="_x0000_s24603" name="Equation" r:id="rId5" imgW="469800" imgH="545760" progId="">
              <p:embed/>
            </p:oleObj>
          </a:graphicData>
        </a:graphic>
      </p:graphicFrame>
      <p:grpSp>
        <p:nvGrpSpPr>
          <p:cNvPr id="4" name="Group 52"/>
          <p:cNvGrpSpPr>
            <a:grpSpLocks/>
          </p:cNvGrpSpPr>
          <p:nvPr/>
        </p:nvGrpSpPr>
        <p:grpSpPr bwMode="auto">
          <a:xfrm>
            <a:off x="3851275" y="3919538"/>
            <a:ext cx="1895475" cy="1255712"/>
            <a:chOff x="1973149" y="3890623"/>
            <a:chExt cx="1895702" cy="1255486"/>
          </a:xfrm>
        </p:grpSpPr>
        <p:cxnSp>
          <p:nvCxnSpPr>
            <p:cNvPr id="51" name="Straight Arrow Connector 50"/>
            <p:cNvCxnSpPr/>
            <p:nvPr/>
          </p:nvCxnSpPr>
          <p:spPr>
            <a:xfrm rot="5400000" flipH="1" flipV="1">
              <a:off x="1800143" y="4063629"/>
              <a:ext cx="347599" cy="158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3694258" y="4971515"/>
              <a:ext cx="347599" cy="1587"/>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rot="10800000" flipV="1">
            <a:off x="4108451" y="3921884"/>
            <a:ext cx="1519619" cy="1230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4067760" y="4163010"/>
            <a:ext cx="566492" cy="3911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72000" y="4623515"/>
            <a:ext cx="130076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V="1">
            <a:off x="5518598" y="4269347"/>
            <a:ext cx="412123" cy="2962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flipV="1">
            <a:off x="4248150" y="4212980"/>
            <a:ext cx="1354160" cy="415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a:t>Action Potential Conditions</a:t>
            </a:r>
          </a:p>
        </p:txBody>
      </p:sp>
      <p:sp>
        <p:nvSpPr>
          <p:cNvPr id="12291" name="Rectangle 3"/>
          <p:cNvSpPr>
            <a:spLocks noGrp="1" noChangeArrowheads="1"/>
          </p:cNvSpPr>
          <p:nvPr>
            <p:ph type="body" idx="1"/>
          </p:nvPr>
        </p:nvSpPr>
        <p:spPr/>
        <p:txBody>
          <a:bodyPr/>
          <a:lstStyle/>
          <a:p>
            <a:pPr>
              <a:spcAft>
                <a:spcPts val="600"/>
              </a:spcAft>
            </a:pPr>
            <a:r>
              <a:rPr lang="en-US" dirty="0" smtClean="0"/>
              <a:t>The “N” curve has 2 “knee” points at </a:t>
            </a:r>
          </a:p>
          <a:p>
            <a:pPr>
              <a:spcAft>
                <a:spcPts val="600"/>
              </a:spcAft>
            </a:pPr>
            <a:endParaRPr lang="en-US" dirty="0" smtClean="0"/>
          </a:p>
          <a:p>
            <a:pPr>
              <a:spcAft>
                <a:spcPts val="600"/>
              </a:spcAft>
            </a:pPr>
            <a:endParaRPr lang="en-US" dirty="0" smtClean="0"/>
          </a:p>
          <a:p>
            <a:pPr>
              <a:spcAft>
                <a:spcPts val="600"/>
              </a:spcAft>
            </a:pPr>
            <a:r>
              <a:rPr lang="en-US" dirty="0" smtClean="0"/>
              <a:t>The “S” curve is merely linear by assumption (i.e.         is constant)</a:t>
            </a:r>
          </a:p>
          <a:p>
            <a:pPr>
              <a:spcAft>
                <a:spcPts val="600"/>
              </a:spcAft>
            </a:pPr>
            <a:r>
              <a:rPr lang="en-US" dirty="0" smtClean="0"/>
              <a:t>Some algebra shows that        must satisfy:</a:t>
            </a:r>
          </a:p>
        </p:txBody>
      </p:sp>
      <p:graphicFrame>
        <p:nvGraphicFramePr>
          <p:cNvPr id="6152" name="Object 8"/>
          <p:cNvGraphicFramePr>
            <a:graphicFrameLocks noChangeAspect="1"/>
          </p:cNvGraphicFramePr>
          <p:nvPr/>
        </p:nvGraphicFramePr>
        <p:xfrm>
          <a:off x="7062500" y="1676996"/>
          <a:ext cx="1562100" cy="558800"/>
        </p:xfrm>
        <a:graphic>
          <a:graphicData uri="http://schemas.openxmlformats.org/presentationml/2006/ole">
            <p:oleObj spid="_x0000_s6152" name="Equation" r:id="rId4" imgW="1562040" imgH="558720" progId="">
              <p:embed/>
            </p:oleObj>
          </a:graphicData>
        </a:graphic>
      </p:graphicFrame>
      <p:sp>
        <p:nvSpPr>
          <p:cNvPr id="15" name="Rectangle 14"/>
          <p:cNvSpPr/>
          <p:nvPr/>
        </p:nvSpPr>
        <p:spPr>
          <a:xfrm>
            <a:off x="4170048" y="2225505"/>
            <a:ext cx="4636392" cy="142955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aphicFrame>
        <p:nvGraphicFramePr>
          <p:cNvPr id="6153" name="Object 9"/>
          <p:cNvGraphicFramePr>
            <a:graphicFrameLocks noChangeAspect="1"/>
          </p:cNvGraphicFramePr>
          <p:nvPr/>
        </p:nvGraphicFramePr>
        <p:xfrm>
          <a:off x="4170449" y="2248820"/>
          <a:ext cx="4597400" cy="1371600"/>
        </p:xfrm>
        <a:graphic>
          <a:graphicData uri="http://schemas.openxmlformats.org/presentationml/2006/ole">
            <p:oleObj spid="_x0000_s6153" name="Equation" r:id="rId5" imgW="4597200" imgH="1371600" progId="">
              <p:embed/>
            </p:oleObj>
          </a:graphicData>
        </a:graphic>
      </p:graphicFrame>
      <p:grpSp>
        <p:nvGrpSpPr>
          <p:cNvPr id="6154" name="Group 11"/>
          <p:cNvGrpSpPr>
            <a:grpSpLocks/>
          </p:cNvGrpSpPr>
          <p:nvPr/>
        </p:nvGrpSpPr>
        <p:grpSpPr bwMode="auto">
          <a:xfrm>
            <a:off x="300957" y="2231227"/>
            <a:ext cx="3702050" cy="1408113"/>
            <a:chOff x="4187371" y="4869542"/>
            <a:chExt cx="3701143" cy="1407886"/>
          </a:xfrm>
        </p:grpSpPr>
        <p:sp>
          <p:nvSpPr>
            <p:cNvPr id="11" name="Rectangle 10"/>
            <p:cNvSpPr/>
            <p:nvPr/>
          </p:nvSpPr>
          <p:spPr>
            <a:xfrm>
              <a:off x="4187371" y="4869542"/>
              <a:ext cx="3701143" cy="1407886"/>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graphicFrame>
          <p:nvGraphicFramePr>
            <p:cNvPr id="6156" name="Object 2"/>
            <p:cNvGraphicFramePr>
              <a:graphicFrameLocks noChangeAspect="1"/>
            </p:cNvGraphicFramePr>
            <p:nvPr/>
          </p:nvGraphicFramePr>
          <p:xfrm>
            <a:off x="4187740" y="4934858"/>
            <a:ext cx="3680591" cy="1142546"/>
          </p:xfrm>
          <a:graphic>
            <a:graphicData uri="http://schemas.openxmlformats.org/presentationml/2006/ole">
              <p:oleObj spid="_x0000_s6156" name="Equation" r:id="rId6" imgW="3682800" imgH="1143000" progId="">
                <p:embed/>
              </p:oleObj>
            </a:graphicData>
          </a:graphic>
        </p:graphicFrame>
      </p:grpSp>
      <p:graphicFrame>
        <p:nvGraphicFramePr>
          <p:cNvPr id="6158" name="Object 14"/>
          <p:cNvGraphicFramePr>
            <a:graphicFrameLocks noChangeAspect="1"/>
          </p:cNvGraphicFramePr>
          <p:nvPr/>
        </p:nvGraphicFramePr>
        <p:xfrm>
          <a:off x="1622425" y="4227513"/>
          <a:ext cx="685800" cy="457200"/>
        </p:xfrm>
        <a:graphic>
          <a:graphicData uri="http://schemas.openxmlformats.org/presentationml/2006/ole">
            <p:oleObj spid="_x0000_s6158" name="Equation" r:id="rId7" imgW="685800" imgH="457200" progId="">
              <p:embed/>
            </p:oleObj>
          </a:graphicData>
        </a:graphic>
      </p:graphicFrame>
      <p:graphicFrame>
        <p:nvGraphicFramePr>
          <p:cNvPr id="6159" name="Object 15"/>
          <p:cNvGraphicFramePr>
            <a:graphicFrameLocks noChangeAspect="1"/>
          </p:cNvGraphicFramePr>
          <p:nvPr/>
        </p:nvGraphicFramePr>
        <p:xfrm>
          <a:off x="5114925" y="4802188"/>
          <a:ext cx="609600" cy="520700"/>
        </p:xfrm>
        <a:graphic>
          <a:graphicData uri="http://schemas.openxmlformats.org/presentationml/2006/ole">
            <p:oleObj spid="_x0000_s6159" name="Equation" r:id="rId8" imgW="609480" imgH="520560" progId="">
              <p:embed/>
            </p:oleObj>
          </a:graphicData>
        </a:graphic>
      </p:graphicFrame>
      <p:grpSp>
        <p:nvGrpSpPr>
          <p:cNvPr id="18" name="Group 17"/>
          <p:cNvGrpSpPr/>
          <p:nvPr/>
        </p:nvGrpSpPr>
        <p:grpSpPr>
          <a:xfrm>
            <a:off x="1359568" y="5422006"/>
            <a:ext cx="6125745" cy="734095"/>
            <a:chOff x="1359568" y="5422006"/>
            <a:chExt cx="6125745" cy="734095"/>
          </a:xfrm>
        </p:grpSpPr>
        <p:sp>
          <p:nvSpPr>
            <p:cNvPr id="16" name="Rectangle 15"/>
            <p:cNvSpPr/>
            <p:nvPr/>
          </p:nvSpPr>
          <p:spPr>
            <a:xfrm>
              <a:off x="1359568" y="5422006"/>
              <a:ext cx="6084421" cy="73409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57" name="Object 13"/>
            <p:cNvGraphicFramePr>
              <a:graphicFrameLocks noChangeAspect="1"/>
            </p:cNvGraphicFramePr>
            <p:nvPr/>
          </p:nvGraphicFramePr>
          <p:xfrm>
            <a:off x="2265613" y="5503195"/>
            <a:ext cx="5219700" cy="584200"/>
          </p:xfrm>
          <a:graphic>
            <a:graphicData uri="http://schemas.openxmlformats.org/presentationml/2006/ole">
              <p:oleObj spid="_x0000_s6157" name="Equation" r:id="rId9" imgW="5219640" imgH="583920" progId="">
                <p:embed/>
              </p:oleObj>
            </a:graphicData>
          </a:graphic>
        </p:graphicFrame>
        <p:graphicFrame>
          <p:nvGraphicFramePr>
            <p:cNvPr id="6160" name="Object 16"/>
            <p:cNvGraphicFramePr>
              <a:graphicFrameLocks noChangeAspect="1"/>
            </p:cNvGraphicFramePr>
            <p:nvPr/>
          </p:nvGraphicFramePr>
          <p:xfrm>
            <a:off x="1472381" y="5630779"/>
            <a:ext cx="412984" cy="352757"/>
          </p:xfrm>
          <a:graphic>
            <a:graphicData uri="http://schemas.openxmlformats.org/presentationml/2006/ole">
              <p:oleObj spid="_x0000_s6160" name="Equation" r:id="rId10" imgW="609480" imgH="520560" progId="">
                <p:embed/>
              </p:oleObj>
            </a:graphicData>
          </a:graphic>
        </p:graphicFrame>
        <p:sp>
          <p:nvSpPr>
            <p:cNvPr id="17" name="TextBox 16"/>
            <p:cNvSpPr txBox="1"/>
            <p:nvPr/>
          </p:nvSpPr>
          <p:spPr>
            <a:xfrm>
              <a:off x="1816765" y="5594685"/>
              <a:ext cx="453970" cy="369332"/>
            </a:xfrm>
            <a:prstGeom prst="rect">
              <a:avLst/>
            </a:prstGeom>
            <a:noFill/>
          </p:spPr>
          <p:txBody>
            <a:bodyPr wrap="none" rtlCol="0">
              <a:spAutoFit/>
            </a:bodyPr>
            <a:lstStyle/>
            <a:p>
              <a:r>
                <a:rPr lang="en-US" dirty="0" smtClean="0">
                  <a:solidFill>
                    <a:schemeClr val="bg1"/>
                  </a:solidFill>
                </a:rPr>
                <a:t>&gt;=</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Circuit Equations of a Node</a:t>
            </a:r>
            <a:endParaRPr lang="en-US" dirty="0"/>
          </a:p>
        </p:txBody>
      </p:sp>
      <p:sp>
        <p:nvSpPr>
          <p:cNvPr id="4" name="Rectangle 3"/>
          <p:cNvSpPr/>
          <p:nvPr/>
        </p:nvSpPr>
        <p:spPr>
          <a:xfrm>
            <a:off x="536575" y="1597025"/>
            <a:ext cx="8128000" cy="477837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7170" name="Object 2"/>
          <p:cNvGraphicFramePr>
            <a:graphicFrameLocks noChangeAspect="1"/>
          </p:cNvGraphicFramePr>
          <p:nvPr/>
        </p:nvGraphicFramePr>
        <p:xfrm>
          <a:off x="628650" y="1681163"/>
          <a:ext cx="7886700" cy="4349750"/>
        </p:xfrm>
        <a:graphic>
          <a:graphicData uri="http://schemas.openxmlformats.org/presentationml/2006/ole">
            <p:oleObj spid="_x0000_s7170" name="Equation" r:id="rId4" imgW="3454200" imgH="190476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Multiple Nodes</a:t>
            </a:r>
            <a:endParaRPr lang="en-US" dirty="0"/>
          </a:p>
        </p:txBody>
      </p:sp>
      <p:pic>
        <p:nvPicPr>
          <p:cNvPr id="25603" name="Content Placeholder 6" descr="Cable model and neuron.jpg"/>
          <p:cNvPicPr>
            <a:picLocks noGrp="1" noChangeAspect="1"/>
          </p:cNvPicPr>
          <p:nvPr>
            <p:ph idx="1"/>
          </p:nvPr>
        </p:nvPicPr>
        <p:blipFill>
          <a:blip r:embed="rId3"/>
          <a:srcRect/>
          <a:stretch>
            <a:fillRect/>
          </a:stretch>
        </p:blipFill>
        <p:spPr>
          <a:xfrm>
            <a:off x="63500" y="1509713"/>
            <a:ext cx="9017000" cy="4706937"/>
          </a:xfrm>
        </p:spPr>
      </p:pic>
      <p:sp>
        <p:nvSpPr>
          <p:cNvPr id="4" name="Oval 3"/>
          <p:cNvSpPr/>
          <p:nvPr/>
        </p:nvSpPr>
        <p:spPr>
          <a:xfrm>
            <a:off x="3251200" y="4600575"/>
            <a:ext cx="1089025" cy="139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246688" y="4579938"/>
            <a:ext cx="1089025" cy="1392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7205663" y="4579938"/>
            <a:ext cx="1089025" cy="1392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7" name="TextBox 6"/>
          <p:cNvSpPr txBox="1">
            <a:spLocks noChangeArrowheads="1"/>
          </p:cNvSpPr>
          <p:nvPr/>
        </p:nvSpPr>
        <p:spPr bwMode="auto">
          <a:xfrm>
            <a:off x="957263" y="4600575"/>
            <a:ext cx="1582737" cy="369888"/>
          </a:xfrm>
          <a:prstGeom prst="rect">
            <a:avLst/>
          </a:prstGeom>
          <a:noFill/>
          <a:ln w="9525">
            <a:noFill/>
            <a:miter lim="800000"/>
            <a:headEnd/>
            <a:tailEnd/>
          </a:ln>
        </p:spPr>
        <p:txBody>
          <a:bodyPr>
            <a:spAutoFit/>
          </a:bodyPr>
          <a:lstStyle/>
          <a:p>
            <a:r>
              <a:rPr lang="en-US"/>
              <a:t>Inside the cell</a:t>
            </a:r>
          </a:p>
        </p:txBody>
      </p:sp>
      <p:sp>
        <p:nvSpPr>
          <p:cNvPr id="25608" name="TextBox 7"/>
          <p:cNvSpPr txBox="1">
            <a:spLocks noChangeArrowheads="1"/>
          </p:cNvSpPr>
          <p:nvPr/>
        </p:nvSpPr>
        <p:spPr bwMode="auto">
          <a:xfrm>
            <a:off x="798513" y="5478463"/>
            <a:ext cx="1763712" cy="369887"/>
          </a:xfrm>
          <a:prstGeom prst="rect">
            <a:avLst/>
          </a:prstGeom>
          <a:noFill/>
          <a:ln w="9525">
            <a:noFill/>
            <a:miter lim="800000"/>
            <a:headEnd/>
            <a:tailEnd/>
          </a:ln>
        </p:spPr>
        <p:txBody>
          <a:bodyPr>
            <a:spAutoFit/>
          </a:bodyPr>
          <a:lstStyle/>
          <a:p>
            <a:r>
              <a:rPr lang="en-US"/>
              <a:t>Outside the cell</a:t>
            </a:r>
          </a:p>
        </p:txBody>
      </p:sp>
      <p:cxnSp>
        <p:nvCxnSpPr>
          <p:cNvPr id="10" name="Straight Arrow Connector 9"/>
          <p:cNvCxnSpPr>
            <a:stCxn id="4" idx="1"/>
          </p:cNvCxnSpPr>
          <p:nvPr/>
        </p:nvCxnSpPr>
        <p:spPr>
          <a:xfrm rot="16200000" flipV="1">
            <a:off x="2591594" y="3987007"/>
            <a:ext cx="1362075" cy="274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3848100" y="3805238"/>
            <a:ext cx="1157287" cy="579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4384009" y="3643311"/>
            <a:ext cx="1334588" cy="862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5531437" y="3650917"/>
            <a:ext cx="1157287" cy="838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Neuron Anatomy</a:t>
            </a:r>
            <a:endParaRPr lang="en-US" dirty="0"/>
          </a:p>
        </p:txBody>
      </p:sp>
      <p:pic>
        <p:nvPicPr>
          <p:cNvPr id="15363" name="Content Placeholder 3" descr="Neuron Anatomy.jpg"/>
          <p:cNvPicPr>
            <a:picLocks noGrp="1" noChangeAspect="1"/>
          </p:cNvPicPr>
          <p:nvPr>
            <p:ph idx="1"/>
          </p:nvPr>
        </p:nvPicPr>
        <p:blipFill>
          <a:blip r:embed="rId3"/>
          <a:srcRect/>
          <a:stretch>
            <a:fillRect/>
          </a:stretch>
        </p:blipFill>
        <p:spPr>
          <a:xfrm>
            <a:off x="457200" y="2268538"/>
            <a:ext cx="8229600" cy="3189287"/>
          </a:xfrm>
        </p:spPr>
      </p:pic>
      <p:sp>
        <p:nvSpPr>
          <p:cNvPr id="4" name="Rectangle 3"/>
          <p:cNvSpPr/>
          <p:nvPr/>
        </p:nvSpPr>
        <p:spPr>
          <a:xfrm>
            <a:off x="5053914" y="2644346"/>
            <a:ext cx="679621" cy="543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85006" y="4576118"/>
            <a:ext cx="794952" cy="543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a:t>Multiple Nodes</a:t>
            </a:r>
          </a:p>
        </p:txBody>
      </p:sp>
      <p:sp>
        <p:nvSpPr>
          <p:cNvPr id="3075" name="Rectangle 3"/>
          <p:cNvSpPr>
            <a:spLocks noGrp="1" noChangeArrowheads="1"/>
          </p:cNvSpPr>
          <p:nvPr>
            <p:ph type="body" sz="half" idx="1"/>
          </p:nvPr>
        </p:nvSpPr>
        <p:spPr/>
        <p:txBody>
          <a:bodyPr/>
          <a:lstStyle/>
          <a:p>
            <a:pPr>
              <a:defRPr/>
            </a:pPr>
            <a:r>
              <a:rPr lang="en-US" sz="2800">
                <a:latin typeface="+mj-lt"/>
              </a:rPr>
              <a:t>Recall the equations for one node:</a:t>
            </a:r>
          </a:p>
          <a:p>
            <a:pPr lvl="1">
              <a:defRPr/>
            </a:pPr>
            <a:r>
              <a:rPr lang="en-US" sz="2400">
                <a:latin typeface="+mj-lt"/>
              </a:rPr>
              <a:t>There is no outgoing current</a:t>
            </a:r>
          </a:p>
          <a:p>
            <a:pPr>
              <a:defRPr/>
            </a:pPr>
            <a:r>
              <a:rPr lang="en-US" sz="2800">
                <a:latin typeface="+mj-lt"/>
              </a:rPr>
              <a:t>Consider a second node that is not coupled to the first node</a:t>
            </a:r>
          </a:p>
          <a:p>
            <a:pPr lvl="1">
              <a:defRPr/>
            </a:pPr>
            <a:r>
              <a:rPr lang="en-US" sz="2400">
                <a:latin typeface="+mj-lt"/>
              </a:rPr>
              <a:t>It should have the same equation (but with different currents)</a:t>
            </a:r>
          </a:p>
          <a:p>
            <a:pPr>
              <a:defRPr/>
            </a:pPr>
            <a:endParaRPr lang="en-US" sz="2800">
              <a:latin typeface="+mj-lt"/>
            </a:endParaRPr>
          </a:p>
        </p:txBody>
      </p:sp>
      <p:sp>
        <p:nvSpPr>
          <p:cNvPr id="6" name="Rectangle 5"/>
          <p:cNvSpPr/>
          <p:nvPr/>
        </p:nvSpPr>
        <p:spPr>
          <a:xfrm>
            <a:off x="4833938" y="1625600"/>
            <a:ext cx="3671887" cy="461486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graphicFrame>
        <p:nvGraphicFramePr>
          <p:cNvPr id="8194" name="Object 2"/>
          <p:cNvGraphicFramePr>
            <a:graphicFrameLocks noChangeAspect="1"/>
          </p:cNvGraphicFramePr>
          <p:nvPr/>
        </p:nvGraphicFramePr>
        <p:xfrm>
          <a:off x="4902200" y="1549400"/>
          <a:ext cx="3530600" cy="2284413"/>
        </p:xfrm>
        <a:graphic>
          <a:graphicData uri="http://schemas.openxmlformats.org/presentationml/2006/ole">
            <p:oleObj spid="_x0000_s8194" name="Equation" r:id="rId4" imgW="3454200" imgH="2234880" progId="">
              <p:embed/>
            </p:oleObj>
          </a:graphicData>
        </a:graphic>
      </p:graphicFrame>
      <p:graphicFrame>
        <p:nvGraphicFramePr>
          <p:cNvPr id="8195" name="Object 3"/>
          <p:cNvGraphicFramePr>
            <a:graphicFrameLocks noChangeAspect="1"/>
          </p:cNvGraphicFramePr>
          <p:nvPr/>
        </p:nvGraphicFramePr>
        <p:xfrm>
          <a:off x="4903788" y="3900488"/>
          <a:ext cx="3303587" cy="2195512"/>
        </p:xfrm>
        <a:graphic>
          <a:graphicData uri="http://schemas.openxmlformats.org/presentationml/2006/ole">
            <p:oleObj spid="_x0000_s8195" name="Equation" r:id="rId5" imgW="3632040" imgH="241272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2738" y="1393825"/>
            <a:ext cx="4556125" cy="496411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a:t>Multiple Nodes</a:t>
            </a:r>
          </a:p>
        </p:txBody>
      </p:sp>
      <p:sp>
        <p:nvSpPr>
          <p:cNvPr id="15363" name="Rectangle 3"/>
          <p:cNvSpPr>
            <a:spLocks noGrp="1" noChangeArrowheads="1"/>
          </p:cNvSpPr>
          <p:nvPr>
            <p:ph type="body" idx="1"/>
          </p:nvPr>
        </p:nvSpPr>
        <p:spPr>
          <a:xfrm>
            <a:off x="312738" y="1585913"/>
            <a:ext cx="3810000" cy="2246312"/>
          </a:xfrm>
        </p:spPr>
        <p:txBody>
          <a:bodyPr rtlCol="0">
            <a:normAutofit/>
          </a:bodyPr>
          <a:lstStyle/>
          <a:p>
            <a:pPr eaLnBrk="1" fontAlgn="auto" hangingPunct="1">
              <a:spcAft>
                <a:spcPts val="0"/>
              </a:spcAft>
              <a:buFont typeface="Arial" pitchFamily="34" charset="0"/>
              <a:buChar char="•"/>
              <a:defRPr/>
            </a:pPr>
            <a:endParaRPr lang="en-US" sz="2800" dirty="0" smtClean="0">
              <a:latin typeface="+mj-lt"/>
            </a:endParaRPr>
          </a:p>
          <a:p>
            <a:pPr eaLnBrk="1" fontAlgn="auto" hangingPunct="1">
              <a:spcAft>
                <a:spcPts val="0"/>
              </a:spcAft>
              <a:buFont typeface="Arial" pitchFamily="34" charset="0"/>
              <a:buChar char="•"/>
              <a:defRPr/>
            </a:pPr>
            <a:r>
              <a:rPr lang="en-US" sz="2800" dirty="0" smtClean="0">
                <a:latin typeface="+mj-lt"/>
              </a:rPr>
              <a:t>Couple </a:t>
            </a:r>
            <a:r>
              <a:rPr lang="en-US" sz="2800" dirty="0">
                <a:latin typeface="+mj-lt"/>
              </a:rPr>
              <a:t>the nodes by adding a linear resistor between </a:t>
            </a:r>
            <a:r>
              <a:rPr lang="en-US" sz="2800" dirty="0" smtClean="0">
                <a:latin typeface="+mj-lt"/>
              </a:rPr>
              <a:t>them</a:t>
            </a:r>
            <a:endParaRPr lang="en-US" sz="2800" dirty="0">
              <a:latin typeface="+mj-lt"/>
            </a:endParaRPr>
          </a:p>
        </p:txBody>
      </p:sp>
      <p:graphicFrame>
        <p:nvGraphicFramePr>
          <p:cNvPr id="9218" name="Object 2"/>
          <p:cNvGraphicFramePr>
            <a:graphicFrameLocks noChangeAspect="1"/>
          </p:cNvGraphicFramePr>
          <p:nvPr/>
        </p:nvGraphicFramePr>
        <p:xfrm>
          <a:off x="4197350" y="1485900"/>
          <a:ext cx="4343400" cy="4724400"/>
        </p:xfrm>
        <a:graphic>
          <a:graphicData uri="http://schemas.openxmlformats.org/presentationml/2006/ole">
            <p:oleObj spid="_x0000_s9218" name="Equation" r:id="rId4" imgW="4343400" imgH="4724280" progId="">
              <p:embed/>
            </p:oleObj>
          </a:graphicData>
        </a:graphic>
      </p:graphicFrame>
      <p:grpSp>
        <p:nvGrpSpPr>
          <p:cNvPr id="2" name="Group 11"/>
          <p:cNvGrpSpPr>
            <a:grpSpLocks/>
          </p:cNvGrpSpPr>
          <p:nvPr/>
        </p:nvGrpSpPr>
        <p:grpSpPr bwMode="auto">
          <a:xfrm>
            <a:off x="7024688" y="1363663"/>
            <a:ext cx="1828800" cy="3143250"/>
            <a:chOff x="7024914" y="1363663"/>
            <a:chExt cx="1828800" cy="3143250"/>
          </a:xfrm>
        </p:grpSpPr>
        <p:sp>
          <p:nvSpPr>
            <p:cNvPr id="6" name="Oval 5"/>
            <p:cNvSpPr/>
            <p:nvPr/>
          </p:nvSpPr>
          <p:spPr>
            <a:xfrm>
              <a:off x="7721826" y="1363663"/>
              <a:ext cx="957263" cy="84296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337651" y="3665538"/>
              <a:ext cx="957263" cy="841375"/>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7024914" y="2510972"/>
              <a:ext cx="1828800" cy="646331"/>
            </a:xfrm>
            <a:prstGeom prst="rect">
              <a:avLst/>
            </a:prstGeom>
            <a:noFill/>
          </p:spPr>
          <p:txBody>
            <a:bodyPr>
              <a:spAutoFit/>
            </a:bodyPr>
            <a:lstStyle/>
            <a:p>
              <a:pPr algn="ctr" fontAlgn="auto">
                <a:spcBef>
                  <a:spcPts val="0"/>
                </a:spcBef>
                <a:spcAft>
                  <a:spcPts val="0"/>
                </a:spcAft>
                <a:defRPr/>
              </a:pPr>
              <a:r>
                <a:rPr lang="en-US" dirty="0">
                  <a:ln w="3175">
                    <a:solidFill>
                      <a:schemeClr val="accent3">
                        <a:lumMod val="75000"/>
                      </a:schemeClr>
                    </a:solidFill>
                  </a:ln>
                  <a:solidFill>
                    <a:schemeClr val="accent3">
                      <a:lumMod val="60000"/>
                      <a:lumOff val="40000"/>
                    </a:schemeClr>
                  </a:solidFill>
                  <a:latin typeface="+mn-lt"/>
                </a:rPr>
                <a:t>Current between the nodes</a:t>
              </a:r>
            </a:p>
          </p:txBody>
        </p:sp>
        <p:cxnSp>
          <p:nvCxnSpPr>
            <p:cNvPr id="10" name="Straight Connector 9"/>
            <p:cNvCxnSpPr>
              <a:stCxn id="8" idx="0"/>
            </p:cNvCxnSpPr>
            <p:nvPr/>
          </p:nvCxnSpPr>
          <p:spPr>
            <a:xfrm rot="5400000" flipH="1" flipV="1">
              <a:off x="7844858" y="2286794"/>
              <a:ext cx="319087" cy="130175"/>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p:cNvCxnSpPr>
            <p:nvPr/>
          </p:nvCxnSpPr>
          <p:spPr>
            <a:xfrm rot="5400000" flipH="1" flipV="1">
              <a:off x="7574189" y="3351213"/>
              <a:ext cx="555625" cy="73025"/>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9223" name="Picture 11" descr="cable model diagram.jpg"/>
          <p:cNvPicPr>
            <a:picLocks noChangeAspect="1"/>
          </p:cNvPicPr>
          <p:nvPr/>
        </p:nvPicPr>
        <p:blipFill>
          <a:blip r:embed="rId5"/>
          <a:srcRect r="44017"/>
          <a:stretch>
            <a:fillRect/>
          </a:stretch>
        </p:blipFill>
        <p:spPr bwMode="auto">
          <a:xfrm>
            <a:off x="290513" y="4097338"/>
            <a:ext cx="3717925" cy="154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t>The General Case (</a:t>
            </a:r>
            <a:r>
              <a:rPr lang="en-US" i="1"/>
              <a:t>N</a:t>
            </a:r>
            <a:r>
              <a:rPr lang="en-US"/>
              <a:t> nodes)</a:t>
            </a:r>
          </a:p>
        </p:txBody>
      </p:sp>
      <p:sp>
        <p:nvSpPr>
          <p:cNvPr id="16387" name="Rectangle 3"/>
          <p:cNvSpPr>
            <a:spLocks noGrp="1" noChangeArrowheads="1"/>
          </p:cNvSpPr>
          <p:nvPr>
            <p:ph type="body" idx="1"/>
          </p:nvPr>
        </p:nvSpPr>
        <p:spPr>
          <a:xfrm>
            <a:off x="457200" y="1600200"/>
            <a:ext cx="4038600" cy="4525963"/>
          </a:xfrm>
        </p:spPr>
        <p:txBody>
          <a:bodyPr/>
          <a:lstStyle/>
          <a:p>
            <a:pPr>
              <a:defRPr/>
            </a:pPr>
            <a:r>
              <a:rPr lang="en-US" dirty="0" smtClean="0">
                <a:latin typeface="+mj-lt"/>
              </a:rPr>
              <a:t>This </a:t>
            </a:r>
            <a:r>
              <a:rPr lang="en-US" dirty="0">
                <a:latin typeface="+mj-lt"/>
              </a:rPr>
              <a:t>is the general equation for the </a:t>
            </a:r>
            <a:r>
              <a:rPr lang="en-US" i="1" dirty="0">
                <a:latin typeface="+mj-lt"/>
              </a:rPr>
              <a:t>n</a:t>
            </a:r>
            <a:r>
              <a:rPr lang="en-US" dirty="0">
                <a:latin typeface="+mj-lt"/>
              </a:rPr>
              <a:t>th </a:t>
            </a:r>
            <a:r>
              <a:rPr lang="en-US" dirty="0" smtClean="0">
                <a:latin typeface="+mj-lt"/>
              </a:rPr>
              <a:t>node</a:t>
            </a:r>
          </a:p>
          <a:p>
            <a:pPr>
              <a:defRPr/>
            </a:pPr>
            <a:endParaRPr lang="en-US" dirty="0" smtClean="0">
              <a:latin typeface="+mj-lt"/>
            </a:endParaRPr>
          </a:p>
          <a:p>
            <a:pPr>
              <a:defRPr/>
            </a:pPr>
            <a:endParaRPr lang="en-US" dirty="0" smtClean="0">
              <a:latin typeface="+mj-lt"/>
            </a:endParaRPr>
          </a:p>
          <a:p>
            <a:pPr>
              <a:defRPr/>
            </a:pPr>
            <a:endParaRPr lang="en-US" sz="1600" dirty="0">
              <a:latin typeface="+mj-lt"/>
            </a:endParaRPr>
          </a:p>
          <a:p>
            <a:pPr>
              <a:defRPr/>
            </a:pPr>
            <a:r>
              <a:rPr lang="en-US" dirty="0" smtClean="0">
                <a:latin typeface="+mj-lt"/>
              </a:rPr>
              <a:t>In and out currents are derived in a similar manner:</a:t>
            </a:r>
            <a:endParaRPr lang="en-US" dirty="0">
              <a:latin typeface="+mj-lt"/>
            </a:endParaRPr>
          </a:p>
          <a:p>
            <a:pPr>
              <a:defRPr/>
            </a:pPr>
            <a:endParaRPr lang="en-US" dirty="0">
              <a:latin typeface="+mj-lt"/>
            </a:endParaRPr>
          </a:p>
        </p:txBody>
      </p:sp>
      <p:sp>
        <p:nvSpPr>
          <p:cNvPr id="6" name="Rectangle 5"/>
          <p:cNvSpPr/>
          <p:nvPr/>
        </p:nvSpPr>
        <p:spPr>
          <a:xfrm>
            <a:off x="4295775" y="1552575"/>
            <a:ext cx="4630738" cy="2686050"/>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0242" name="Object 2"/>
          <p:cNvGraphicFramePr>
            <a:graphicFrameLocks noChangeAspect="1"/>
          </p:cNvGraphicFramePr>
          <p:nvPr/>
        </p:nvGraphicFramePr>
        <p:xfrm>
          <a:off x="4392613" y="1665288"/>
          <a:ext cx="4432300" cy="2489200"/>
        </p:xfrm>
        <a:graphic>
          <a:graphicData uri="http://schemas.openxmlformats.org/presentationml/2006/ole">
            <p:oleObj spid="_x0000_s10242" name="Equation" r:id="rId4" imgW="4431960" imgH="2489040" progId="">
              <p:embed/>
            </p:oleObj>
          </a:graphicData>
        </a:graphic>
      </p:graphicFrame>
      <p:sp>
        <p:nvSpPr>
          <p:cNvPr id="7" name="Rectangle 6"/>
          <p:cNvSpPr/>
          <p:nvPr/>
        </p:nvSpPr>
        <p:spPr>
          <a:xfrm>
            <a:off x="4310063" y="4665663"/>
            <a:ext cx="2932112" cy="189547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0243" name="Object 3"/>
          <p:cNvGraphicFramePr>
            <a:graphicFrameLocks noChangeAspect="1"/>
          </p:cNvGraphicFramePr>
          <p:nvPr/>
        </p:nvGraphicFramePr>
        <p:xfrm>
          <a:off x="4572000" y="4665663"/>
          <a:ext cx="2527300" cy="1879600"/>
        </p:xfrm>
        <a:graphic>
          <a:graphicData uri="http://schemas.openxmlformats.org/presentationml/2006/ole">
            <p:oleObj spid="_x0000_s10243" name="Equation" r:id="rId5" imgW="2527200" imgH="1879560"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a:t>
            </a:r>
            <a:endParaRPr lang="en-US" dirty="0"/>
          </a:p>
        </p:txBody>
      </p:sp>
      <p:pic>
        <p:nvPicPr>
          <p:cNvPr id="26627" name="Content Placeholder 4" descr="5 nodes 01 cap.jpg"/>
          <p:cNvPicPr>
            <a:picLocks noGrp="1" noChangeAspect="1"/>
          </p:cNvPicPr>
          <p:nvPr>
            <p:ph idx="1"/>
          </p:nvPr>
        </p:nvPicPr>
        <p:blipFill>
          <a:blip r:embed="rId3"/>
          <a:srcRect/>
          <a:stretch>
            <a:fillRect/>
          </a:stretch>
        </p:blipFill>
        <p:spPr>
          <a:xfrm>
            <a:off x="973138" y="1163638"/>
            <a:ext cx="7197725" cy="5399087"/>
          </a:xfrm>
        </p:spPr>
      </p:pic>
      <p:sp>
        <p:nvSpPr>
          <p:cNvPr id="26628" name="TextBox 3"/>
          <p:cNvSpPr txBox="1">
            <a:spLocks noChangeArrowheads="1"/>
          </p:cNvSpPr>
          <p:nvPr/>
        </p:nvSpPr>
        <p:spPr bwMode="auto">
          <a:xfrm>
            <a:off x="5457825" y="4179888"/>
            <a:ext cx="1798638" cy="369887"/>
          </a:xfrm>
          <a:prstGeom prst="rect">
            <a:avLst/>
          </a:prstGeom>
          <a:noFill/>
          <a:ln w="9525">
            <a:noFill/>
            <a:miter lim="800000"/>
            <a:headEnd/>
            <a:tailEnd/>
          </a:ln>
        </p:spPr>
        <p:txBody>
          <a:bodyPr>
            <a:spAutoFit/>
          </a:bodyPr>
          <a:lstStyle/>
          <a:p>
            <a:r>
              <a:rPr lang="en-US">
                <a:latin typeface="Calibri" pitchFamily="34" charset="0"/>
              </a:rPr>
              <a:t>Forcing current</a:t>
            </a:r>
          </a:p>
        </p:txBody>
      </p:sp>
      <p:sp>
        <p:nvSpPr>
          <p:cNvPr id="5" name="TextBox 4"/>
          <p:cNvSpPr txBox="1"/>
          <p:nvPr/>
        </p:nvSpPr>
        <p:spPr>
          <a:xfrm>
            <a:off x="6310647" y="1803043"/>
            <a:ext cx="1094704" cy="369332"/>
          </a:xfrm>
          <a:prstGeom prst="rect">
            <a:avLst/>
          </a:prstGeom>
          <a:noFill/>
        </p:spPr>
        <p:txBody>
          <a:bodyPr wrap="square" rtlCol="0">
            <a:spAutoFit/>
          </a:bodyPr>
          <a:lstStyle/>
          <a:p>
            <a:r>
              <a:rPr lang="en-US" dirty="0" smtClean="0"/>
              <a:t>C=.1 pF</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a:t>
            </a:r>
            <a:endParaRPr lang="en-US" dirty="0"/>
          </a:p>
        </p:txBody>
      </p:sp>
      <p:pic>
        <p:nvPicPr>
          <p:cNvPr id="27651" name="Picture 4" descr="5 nodes 01 cap 3d.jpg"/>
          <p:cNvPicPr>
            <a:picLocks noChangeAspect="1"/>
          </p:cNvPicPr>
          <p:nvPr/>
        </p:nvPicPr>
        <p:blipFill>
          <a:blip r:embed="rId3"/>
          <a:srcRect/>
          <a:stretch>
            <a:fillRect/>
          </a:stretch>
        </p:blipFill>
        <p:spPr bwMode="auto">
          <a:xfrm>
            <a:off x="942975" y="1244600"/>
            <a:ext cx="7258050" cy="5443538"/>
          </a:xfrm>
          <a:prstGeom prst="rect">
            <a:avLst/>
          </a:prstGeom>
          <a:noFill/>
          <a:ln w="9525">
            <a:noFill/>
            <a:miter lim="800000"/>
            <a:headEnd/>
            <a:tailEnd/>
          </a:ln>
        </p:spPr>
      </p:pic>
      <p:sp>
        <p:nvSpPr>
          <p:cNvPr id="4" name="TextBox 3"/>
          <p:cNvSpPr txBox="1"/>
          <p:nvPr/>
        </p:nvSpPr>
        <p:spPr>
          <a:xfrm>
            <a:off x="6310647" y="1803043"/>
            <a:ext cx="1094704" cy="369332"/>
          </a:xfrm>
          <a:prstGeom prst="rect">
            <a:avLst/>
          </a:prstGeom>
          <a:noFill/>
        </p:spPr>
        <p:txBody>
          <a:bodyPr wrap="square" rtlCol="0">
            <a:spAutoFit/>
          </a:bodyPr>
          <a:lstStyle/>
          <a:p>
            <a:r>
              <a:rPr lang="en-US" dirty="0" smtClean="0"/>
              <a:t>C=.1 pF</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a:t>
            </a:r>
            <a:endParaRPr lang="en-US" dirty="0"/>
          </a:p>
        </p:txBody>
      </p:sp>
      <p:pic>
        <p:nvPicPr>
          <p:cNvPr id="28675" name="Content Placeholder 3" descr="100 nodes 01 cap.jpg"/>
          <p:cNvPicPr>
            <a:picLocks noGrp="1" noChangeAspect="1"/>
          </p:cNvPicPr>
          <p:nvPr>
            <p:ph idx="1"/>
          </p:nvPr>
        </p:nvPicPr>
        <p:blipFill>
          <a:blip r:embed="rId3"/>
          <a:srcRect/>
          <a:stretch>
            <a:fillRect/>
          </a:stretch>
        </p:blipFill>
        <p:spPr>
          <a:xfrm>
            <a:off x="987425" y="1174750"/>
            <a:ext cx="7169150" cy="5376863"/>
          </a:xfrm>
        </p:spPr>
      </p:pic>
      <p:sp>
        <p:nvSpPr>
          <p:cNvPr id="4" name="TextBox 3"/>
          <p:cNvSpPr txBox="1"/>
          <p:nvPr/>
        </p:nvSpPr>
        <p:spPr>
          <a:xfrm>
            <a:off x="6310647" y="1803043"/>
            <a:ext cx="1094704" cy="369332"/>
          </a:xfrm>
          <a:prstGeom prst="rect">
            <a:avLst/>
          </a:prstGeom>
          <a:noFill/>
        </p:spPr>
        <p:txBody>
          <a:bodyPr wrap="square" rtlCol="0">
            <a:spAutoFit/>
          </a:bodyPr>
          <a:lstStyle/>
          <a:p>
            <a:r>
              <a:rPr lang="en-US" dirty="0" smtClean="0"/>
              <a:t>C=.1 pF</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a:t>
            </a:r>
            <a:endParaRPr lang="en-US" dirty="0"/>
          </a:p>
        </p:txBody>
      </p:sp>
      <p:pic>
        <p:nvPicPr>
          <p:cNvPr id="29699" name="Content Placeholder 3" descr="100 nodes 01 cap 3d.jpg"/>
          <p:cNvPicPr>
            <a:picLocks noGrp="1" noChangeAspect="1"/>
          </p:cNvPicPr>
          <p:nvPr>
            <p:ph idx="1"/>
          </p:nvPr>
        </p:nvPicPr>
        <p:blipFill>
          <a:blip r:embed="rId3"/>
          <a:srcRect/>
          <a:stretch>
            <a:fillRect/>
          </a:stretch>
        </p:blipFill>
        <p:spPr>
          <a:xfrm>
            <a:off x="973138" y="1163638"/>
            <a:ext cx="7197725" cy="5399087"/>
          </a:xfrm>
        </p:spPr>
      </p:pic>
      <p:sp>
        <p:nvSpPr>
          <p:cNvPr id="4" name="TextBox 3"/>
          <p:cNvSpPr txBox="1"/>
          <p:nvPr/>
        </p:nvSpPr>
        <p:spPr>
          <a:xfrm>
            <a:off x="6310647" y="1803043"/>
            <a:ext cx="1094704" cy="369332"/>
          </a:xfrm>
          <a:prstGeom prst="rect">
            <a:avLst/>
          </a:prstGeom>
          <a:noFill/>
        </p:spPr>
        <p:txBody>
          <a:bodyPr wrap="square" rtlCol="0">
            <a:spAutoFit/>
          </a:bodyPr>
          <a:lstStyle/>
          <a:p>
            <a:r>
              <a:rPr lang="en-US" dirty="0" smtClean="0"/>
              <a:t>C=.1 pF</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a:t>
            </a:r>
            <a:endParaRPr lang="en-US" dirty="0"/>
          </a:p>
        </p:txBody>
      </p:sp>
      <p:pic>
        <p:nvPicPr>
          <p:cNvPr id="30723" name="Content Placeholder 3" descr="100 nodes 001 cap.jpg"/>
          <p:cNvPicPr>
            <a:picLocks noGrp="1" noChangeAspect="1"/>
          </p:cNvPicPr>
          <p:nvPr>
            <p:ph idx="1"/>
          </p:nvPr>
        </p:nvPicPr>
        <p:blipFill>
          <a:blip r:embed="rId3"/>
          <a:srcRect/>
          <a:stretch>
            <a:fillRect/>
          </a:stretch>
        </p:blipFill>
        <p:spPr>
          <a:xfrm>
            <a:off x="973138" y="1163638"/>
            <a:ext cx="7197725" cy="5399087"/>
          </a:xfrm>
        </p:spPr>
      </p:pic>
      <p:sp>
        <p:nvSpPr>
          <p:cNvPr id="4" name="TextBox 3"/>
          <p:cNvSpPr txBox="1"/>
          <p:nvPr/>
        </p:nvSpPr>
        <p:spPr>
          <a:xfrm>
            <a:off x="6194738" y="1803043"/>
            <a:ext cx="1210613" cy="369332"/>
          </a:xfrm>
          <a:prstGeom prst="rect">
            <a:avLst/>
          </a:prstGeom>
          <a:noFill/>
        </p:spPr>
        <p:txBody>
          <a:bodyPr wrap="square" rtlCol="0">
            <a:spAutoFit/>
          </a:bodyPr>
          <a:lstStyle/>
          <a:p>
            <a:r>
              <a:rPr lang="en-US" dirty="0" smtClean="0"/>
              <a:t>C=.01 pF</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a:t>
            </a:r>
            <a:endParaRPr lang="en-US" dirty="0"/>
          </a:p>
        </p:txBody>
      </p:sp>
      <p:pic>
        <p:nvPicPr>
          <p:cNvPr id="31747" name="Content Placeholder 11" descr="100 nodes 01 cap 3d.jpg"/>
          <p:cNvPicPr>
            <a:picLocks noGrp="1" noChangeAspect="1"/>
          </p:cNvPicPr>
          <p:nvPr>
            <p:ph idx="1"/>
          </p:nvPr>
        </p:nvPicPr>
        <p:blipFill>
          <a:blip r:embed="rId3"/>
          <a:srcRect/>
          <a:stretch>
            <a:fillRect/>
          </a:stretch>
        </p:blipFill>
        <p:spPr>
          <a:xfrm>
            <a:off x="987425" y="1174750"/>
            <a:ext cx="7169150" cy="5376863"/>
          </a:xfrm>
        </p:spPr>
      </p:pic>
      <p:sp>
        <p:nvSpPr>
          <p:cNvPr id="4" name="TextBox 3"/>
          <p:cNvSpPr txBox="1"/>
          <p:nvPr/>
        </p:nvSpPr>
        <p:spPr>
          <a:xfrm>
            <a:off x="6194738" y="1803043"/>
            <a:ext cx="1210613" cy="369332"/>
          </a:xfrm>
          <a:prstGeom prst="rect">
            <a:avLst/>
          </a:prstGeom>
          <a:noFill/>
        </p:spPr>
        <p:txBody>
          <a:bodyPr wrap="square" rtlCol="0">
            <a:spAutoFit/>
          </a:bodyPr>
          <a:lstStyle/>
          <a:p>
            <a:r>
              <a:rPr lang="en-US" dirty="0" smtClean="0"/>
              <a:t>C=.01 pF</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a:t>
            </a:r>
            <a:endParaRPr lang="en-US" dirty="0"/>
          </a:p>
        </p:txBody>
      </p:sp>
      <p:pic>
        <p:nvPicPr>
          <p:cNvPr id="33795" name="Picture 3" descr="Transmission Failure- 20 Nodes 2d.jpg"/>
          <p:cNvPicPr>
            <a:picLocks noChangeAspect="1"/>
          </p:cNvPicPr>
          <p:nvPr/>
        </p:nvPicPr>
        <p:blipFill>
          <a:blip r:embed="rId3"/>
          <a:stretch>
            <a:fillRect/>
          </a:stretch>
        </p:blipFill>
        <p:spPr bwMode="auto">
          <a:xfrm>
            <a:off x="1016000" y="1139825"/>
            <a:ext cx="7112000" cy="5334000"/>
          </a:xfrm>
          <a:prstGeom prst="rect">
            <a:avLst/>
          </a:prstGeom>
          <a:noFill/>
          <a:ln w="9525">
            <a:noFill/>
            <a:miter lim="800000"/>
            <a:headEnd/>
            <a:tailEnd/>
          </a:ln>
        </p:spPr>
      </p:pic>
      <p:sp>
        <p:nvSpPr>
          <p:cNvPr id="4" name="TextBox 3"/>
          <p:cNvSpPr txBox="1"/>
          <p:nvPr/>
        </p:nvSpPr>
        <p:spPr>
          <a:xfrm>
            <a:off x="6194738" y="1803043"/>
            <a:ext cx="1210613" cy="369332"/>
          </a:xfrm>
          <a:prstGeom prst="rect">
            <a:avLst/>
          </a:prstGeom>
          <a:noFill/>
        </p:spPr>
        <p:txBody>
          <a:bodyPr wrap="square" rtlCol="0">
            <a:spAutoFit/>
          </a:bodyPr>
          <a:lstStyle/>
          <a:p>
            <a:r>
              <a:rPr lang="en-US" dirty="0" smtClean="0"/>
              <a:t>C=.7 pF</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Ion Movement</a:t>
            </a:r>
            <a:endParaRPr lang="en-US" dirty="0"/>
          </a:p>
        </p:txBody>
      </p:sp>
      <p:pic>
        <p:nvPicPr>
          <p:cNvPr id="16387" name="Picture 2"/>
          <p:cNvPicPr>
            <a:picLocks noGrp="1" noChangeAspect="1" noChangeArrowheads="1"/>
          </p:cNvPicPr>
          <p:nvPr>
            <p:ph idx="1"/>
          </p:nvPr>
        </p:nvPicPr>
        <p:blipFill>
          <a:blip r:embed="rId3"/>
          <a:srcRect/>
          <a:stretch>
            <a:fillRect/>
          </a:stretch>
        </p:blipFill>
        <p:spPr>
          <a:xfrm>
            <a:off x="457200" y="1676400"/>
            <a:ext cx="8229600" cy="4679950"/>
          </a:xfrm>
        </p:spPr>
      </p:pic>
      <p:sp>
        <p:nvSpPr>
          <p:cNvPr id="4" name="TextBox 3"/>
          <p:cNvSpPr txBox="1"/>
          <p:nvPr/>
        </p:nvSpPr>
        <p:spPr>
          <a:xfrm>
            <a:off x="7710616" y="6462584"/>
            <a:ext cx="1247457" cy="246221"/>
          </a:xfrm>
          <a:prstGeom prst="rect">
            <a:avLst/>
          </a:prstGeom>
          <a:noFill/>
        </p:spPr>
        <p:txBody>
          <a:bodyPr wrap="none" rtlCol="0">
            <a:spAutoFit/>
          </a:bodyPr>
          <a:lstStyle/>
          <a:p>
            <a:r>
              <a:rPr lang="en-US" sz="1000" dirty="0" smtClean="0">
                <a:solidFill>
                  <a:schemeClr val="bg1"/>
                </a:solidFill>
              </a:rPr>
              <a:t>Neuroscience: 3ed</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Results</a:t>
            </a:r>
            <a:endParaRPr lang="en-US" dirty="0"/>
          </a:p>
        </p:txBody>
      </p:sp>
      <p:pic>
        <p:nvPicPr>
          <p:cNvPr id="34819" name="Content Placeholder 4" descr="Transmission failure 20 Nodes 3d.jpg"/>
          <p:cNvPicPr>
            <a:picLocks noGrp="1" noChangeAspect="1"/>
          </p:cNvPicPr>
          <p:nvPr>
            <p:ph idx="1"/>
          </p:nvPr>
        </p:nvPicPr>
        <p:blipFill>
          <a:blip r:embed="rId3"/>
          <a:stretch>
            <a:fillRect/>
          </a:stretch>
        </p:blipFill>
        <p:spPr>
          <a:xfrm>
            <a:off x="987425" y="1174750"/>
            <a:ext cx="7169150" cy="5376862"/>
          </a:xfrm>
        </p:spPr>
      </p:pic>
      <p:sp>
        <p:nvSpPr>
          <p:cNvPr id="4" name="TextBox 3"/>
          <p:cNvSpPr txBox="1"/>
          <p:nvPr/>
        </p:nvSpPr>
        <p:spPr>
          <a:xfrm>
            <a:off x="6194738" y="1803043"/>
            <a:ext cx="1210613" cy="369332"/>
          </a:xfrm>
          <a:prstGeom prst="rect">
            <a:avLst/>
          </a:prstGeom>
          <a:noFill/>
        </p:spPr>
        <p:txBody>
          <a:bodyPr wrap="square" rtlCol="0">
            <a:spAutoFit/>
          </a:bodyPr>
          <a:lstStyle/>
          <a:p>
            <a:r>
              <a:rPr lang="en-US" dirty="0" smtClean="0"/>
              <a:t>C=.7 pF</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Transmission Failure</a:t>
            </a:r>
            <a:endParaRPr lang="en-US" dirty="0"/>
          </a:p>
        </p:txBody>
      </p:sp>
      <p:pic>
        <p:nvPicPr>
          <p:cNvPr id="35843" name="Content Placeholder 6" descr="Nodes vs Capacitance 30 iterations.jpg"/>
          <p:cNvPicPr>
            <a:picLocks noGrp="1" noChangeAspect="1"/>
          </p:cNvPicPr>
          <p:nvPr>
            <p:ph idx="1"/>
          </p:nvPr>
        </p:nvPicPr>
        <p:blipFill>
          <a:blip r:embed="rId3"/>
          <a:stretch>
            <a:fillRect/>
          </a:stretch>
        </p:blipFill>
        <p:spPr>
          <a:xfrm>
            <a:off x="930275" y="1131888"/>
            <a:ext cx="7283449" cy="5462587"/>
          </a:xfrm>
        </p:spPr>
      </p:pic>
      <p:sp>
        <p:nvSpPr>
          <p:cNvPr id="4" name="TextBox 3"/>
          <p:cNvSpPr txBox="1"/>
          <p:nvPr/>
        </p:nvSpPr>
        <p:spPr>
          <a:xfrm>
            <a:off x="5112911" y="6207617"/>
            <a:ext cx="1107583" cy="261610"/>
          </a:xfrm>
          <a:prstGeom prst="rect">
            <a:avLst/>
          </a:prstGeom>
          <a:noFill/>
        </p:spPr>
        <p:txBody>
          <a:bodyPr wrap="square" rtlCol="0">
            <a:spAutoFit/>
          </a:bodyPr>
          <a:lstStyle/>
          <a:p>
            <a:r>
              <a:rPr lang="en-US" sz="1100" dirty="0" smtClean="0"/>
              <a:t>(x10 pF)</a:t>
            </a:r>
            <a:endParaRPr lang="en-US" sz="11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Transmission Failure</a:t>
            </a:r>
            <a:endParaRPr lang="en-US" dirty="0"/>
          </a:p>
        </p:txBody>
      </p:sp>
      <p:pic>
        <p:nvPicPr>
          <p:cNvPr id="36867" name="Content Placeholder 4" descr="Time vs Capacitance 30 iterations.jpg"/>
          <p:cNvPicPr>
            <a:picLocks noGrp="1" noChangeAspect="1"/>
          </p:cNvPicPr>
          <p:nvPr>
            <p:ph idx="1"/>
          </p:nvPr>
        </p:nvPicPr>
        <p:blipFill>
          <a:blip r:embed="rId3"/>
          <a:srcRect/>
          <a:stretch>
            <a:fillRect/>
          </a:stretch>
        </p:blipFill>
        <p:spPr>
          <a:xfrm>
            <a:off x="957263" y="1152525"/>
            <a:ext cx="7229475" cy="5421313"/>
          </a:xfrm>
        </p:spPr>
      </p:pic>
      <p:cxnSp>
        <p:nvCxnSpPr>
          <p:cNvPr id="6" name="Straight Connector 5"/>
          <p:cNvCxnSpPr/>
          <p:nvPr/>
        </p:nvCxnSpPr>
        <p:spPr>
          <a:xfrm rot="5400000">
            <a:off x="2343944" y="3723481"/>
            <a:ext cx="5283200" cy="1428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87153" y="6181859"/>
            <a:ext cx="1107583" cy="261610"/>
          </a:xfrm>
          <a:prstGeom prst="rect">
            <a:avLst/>
          </a:prstGeom>
          <a:noFill/>
        </p:spPr>
        <p:txBody>
          <a:bodyPr wrap="square" rtlCol="0">
            <a:spAutoFit/>
          </a:bodyPr>
          <a:lstStyle/>
          <a:p>
            <a:r>
              <a:rPr lang="en-US" sz="1100" dirty="0" smtClean="0"/>
              <a:t>(x10 pF)</a:t>
            </a:r>
            <a:endParaRPr lang="en-US" sz="1100" dirty="0"/>
          </a:p>
        </p:txBody>
      </p:sp>
      <p:sp>
        <p:nvSpPr>
          <p:cNvPr id="8" name="TextBox 7"/>
          <p:cNvSpPr txBox="1"/>
          <p:nvPr/>
        </p:nvSpPr>
        <p:spPr>
          <a:xfrm rot="16200000">
            <a:off x="1171979" y="3248088"/>
            <a:ext cx="489398" cy="261610"/>
          </a:xfrm>
          <a:prstGeom prst="rect">
            <a:avLst/>
          </a:prstGeom>
          <a:noFill/>
        </p:spPr>
        <p:txBody>
          <a:bodyPr wrap="square" rtlCol="0">
            <a:spAutoFit/>
          </a:bodyPr>
          <a:lstStyle/>
          <a:p>
            <a:r>
              <a:rPr lang="en-US" sz="1100" dirty="0" smtClean="0"/>
              <a:t>(ms)</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The Importance of </a:t>
            </a:r>
            <a:r>
              <a:rPr lang="en-US" dirty="0" err="1" smtClean="0"/>
              <a:t>Myelination</a:t>
            </a:r>
            <a:endParaRPr lang="en-US" dirty="0"/>
          </a:p>
        </p:txBody>
      </p:sp>
      <p:sp>
        <p:nvSpPr>
          <p:cNvPr id="8" name="Rectangle 7"/>
          <p:cNvSpPr/>
          <p:nvPr/>
        </p:nvSpPr>
        <p:spPr>
          <a:xfrm>
            <a:off x="412750" y="1631950"/>
            <a:ext cx="8283575" cy="4464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7892" name="Picture 3"/>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a:xfrm>
            <a:off x="433388" y="1828800"/>
            <a:ext cx="8277225" cy="40687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The Importance of </a:t>
            </a:r>
            <a:r>
              <a:rPr lang="en-US" dirty="0" err="1" smtClean="0"/>
              <a:t>Myelination</a:t>
            </a:r>
            <a:endParaRPr lang="en-US" dirty="0"/>
          </a:p>
        </p:txBody>
      </p:sp>
      <p:sp>
        <p:nvSpPr>
          <p:cNvPr id="5" name="Rectangle 4"/>
          <p:cNvSpPr/>
          <p:nvPr/>
        </p:nvSpPr>
        <p:spPr>
          <a:xfrm>
            <a:off x="412750" y="1631950"/>
            <a:ext cx="8283575" cy="4464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8916" name="Picture 2"/>
          <p:cNvPicPr>
            <a:picLocks noGrp="1" noChangeAspect="1" noChangeArrowheads="1"/>
          </p:cNvPicPr>
          <p:nvPr>
            <p:ph idx="1"/>
          </p:nvPr>
        </p:nvPicPr>
        <p:blipFill>
          <a:blip r:embed="rId3">
            <a:clrChange>
              <a:clrFrom>
                <a:srgbClr val="FFEBCD"/>
              </a:clrFrom>
              <a:clrTo>
                <a:srgbClr val="FFEBCD">
                  <a:alpha val="0"/>
                </a:srgbClr>
              </a:clrTo>
            </a:clrChange>
          </a:blip>
          <a:srcRect/>
          <a:stretch>
            <a:fillRect/>
          </a:stretch>
        </p:blipFill>
        <p:spPr>
          <a:xfrm>
            <a:off x="401638" y="1846263"/>
            <a:ext cx="8340725" cy="4033837"/>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The Importance of </a:t>
            </a:r>
            <a:r>
              <a:rPr lang="en-US" dirty="0" err="1" smtClean="0"/>
              <a:t>Myelination</a:t>
            </a:r>
            <a:endParaRPr lang="en-US" dirty="0"/>
          </a:p>
        </p:txBody>
      </p:sp>
      <p:sp>
        <p:nvSpPr>
          <p:cNvPr id="5" name="Rectangle 4"/>
          <p:cNvSpPr/>
          <p:nvPr/>
        </p:nvSpPr>
        <p:spPr>
          <a:xfrm>
            <a:off x="412750" y="1631950"/>
            <a:ext cx="8283575" cy="4464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9940" name="Picture 2"/>
          <p:cNvPicPr>
            <a:picLocks noGrp="1" noChangeAspect="1" noChangeArrowheads="1"/>
          </p:cNvPicPr>
          <p:nvPr>
            <p:ph idx="1"/>
          </p:nvPr>
        </p:nvPicPr>
        <p:blipFill>
          <a:blip r:embed="rId3">
            <a:clrChange>
              <a:clrFrom>
                <a:srgbClr val="FFEBCD"/>
              </a:clrFrom>
              <a:clrTo>
                <a:srgbClr val="FFEBCD">
                  <a:alpha val="0"/>
                </a:srgbClr>
              </a:clrTo>
            </a:clrChange>
          </a:blip>
          <a:srcRect/>
          <a:stretch>
            <a:fillRect/>
          </a:stretch>
        </p:blipFill>
        <p:spPr>
          <a:xfrm>
            <a:off x="393700" y="1768475"/>
            <a:ext cx="8337550" cy="40052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Importance of </a:t>
            </a:r>
            <a:r>
              <a:rPr lang="en-US" dirty="0" err="1" smtClean="0"/>
              <a:t>Myelination</a:t>
            </a:r>
            <a:endParaRPr lang="en-US" dirty="0"/>
          </a:p>
        </p:txBody>
      </p:sp>
      <p:pic>
        <p:nvPicPr>
          <p:cNvPr id="40963" name="Content Placeholder 3" descr="Importance of Myelination- 2 Nodes.jpg"/>
          <p:cNvPicPr>
            <a:picLocks noGrp="1" noChangeAspect="1"/>
          </p:cNvPicPr>
          <p:nvPr>
            <p:ph idx="1"/>
          </p:nvPr>
        </p:nvPicPr>
        <p:blipFill>
          <a:blip r:embed="rId3"/>
          <a:srcRect/>
          <a:stretch>
            <a:fillRect/>
          </a:stretch>
        </p:blipFill>
        <p:spPr>
          <a:xfrm>
            <a:off x="1103313" y="1262063"/>
            <a:ext cx="6937375" cy="5202237"/>
          </a:xfrm>
        </p:spPr>
      </p:pic>
      <p:sp>
        <p:nvSpPr>
          <p:cNvPr id="4" name="TextBox 3"/>
          <p:cNvSpPr txBox="1"/>
          <p:nvPr/>
        </p:nvSpPr>
        <p:spPr>
          <a:xfrm>
            <a:off x="4803819" y="6091707"/>
            <a:ext cx="526172" cy="276999"/>
          </a:xfrm>
          <a:prstGeom prst="rect">
            <a:avLst/>
          </a:prstGeom>
          <a:noFill/>
        </p:spPr>
        <p:txBody>
          <a:bodyPr wrap="square" rtlCol="0">
            <a:spAutoFit/>
          </a:bodyPr>
          <a:lstStyle/>
          <a:p>
            <a:r>
              <a:rPr lang="en-US" sz="1200" dirty="0" smtClean="0"/>
              <a:t>(ms)</a:t>
            </a:r>
            <a:endParaRPr lang="en-US" sz="1200" dirty="0"/>
          </a:p>
        </p:txBody>
      </p:sp>
      <p:sp>
        <p:nvSpPr>
          <p:cNvPr id="5" name="TextBox 4"/>
          <p:cNvSpPr txBox="1"/>
          <p:nvPr/>
        </p:nvSpPr>
        <p:spPr>
          <a:xfrm rot="16200000">
            <a:off x="991532" y="3066649"/>
            <a:ext cx="972014" cy="276999"/>
          </a:xfrm>
          <a:prstGeom prst="rect">
            <a:avLst/>
          </a:prstGeom>
          <a:noFill/>
        </p:spPr>
        <p:txBody>
          <a:bodyPr wrap="square" rtlCol="0">
            <a:spAutoFit/>
          </a:bodyPr>
          <a:lstStyle/>
          <a:p>
            <a:r>
              <a:rPr lang="en-US" sz="1200" dirty="0" smtClean="0"/>
              <a:t>(x100 mV)</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Importance of </a:t>
            </a:r>
            <a:r>
              <a:rPr lang="en-US" dirty="0" err="1" smtClean="0"/>
              <a:t>Myelination</a:t>
            </a:r>
            <a:endParaRPr lang="en-US" dirty="0"/>
          </a:p>
        </p:txBody>
      </p:sp>
      <p:pic>
        <p:nvPicPr>
          <p:cNvPr id="41987" name="Content Placeholder 3" descr="Importance of Myelination- 2 Nodes.jpg"/>
          <p:cNvPicPr>
            <a:picLocks noGrp="1" noChangeAspect="1"/>
          </p:cNvPicPr>
          <p:nvPr>
            <p:ph idx="1"/>
          </p:nvPr>
        </p:nvPicPr>
        <p:blipFill>
          <a:blip r:embed="rId3"/>
          <a:srcRect/>
          <a:stretch>
            <a:fillRect/>
          </a:stretch>
        </p:blipFill>
        <p:spPr>
          <a:xfrm>
            <a:off x="1103313" y="1262063"/>
            <a:ext cx="6937375" cy="5202237"/>
          </a:xfrm>
        </p:spPr>
      </p:pic>
      <p:sp>
        <p:nvSpPr>
          <p:cNvPr id="4" name="TextBox 3"/>
          <p:cNvSpPr txBox="1"/>
          <p:nvPr/>
        </p:nvSpPr>
        <p:spPr>
          <a:xfrm rot="16200000">
            <a:off x="924215" y="2994558"/>
            <a:ext cx="1107583" cy="276999"/>
          </a:xfrm>
          <a:prstGeom prst="rect">
            <a:avLst/>
          </a:prstGeom>
          <a:noFill/>
        </p:spPr>
        <p:txBody>
          <a:bodyPr wrap="square" rtlCol="0">
            <a:spAutoFit/>
          </a:bodyPr>
          <a:lstStyle/>
          <a:p>
            <a:r>
              <a:rPr lang="en-US" sz="1200" dirty="0" smtClean="0"/>
              <a:t>(x100 mV)</a:t>
            </a:r>
            <a:endParaRPr lang="en-US" sz="1200" dirty="0"/>
          </a:p>
        </p:txBody>
      </p:sp>
      <p:sp>
        <p:nvSpPr>
          <p:cNvPr id="5" name="TextBox 4"/>
          <p:cNvSpPr txBox="1"/>
          <p:nvPr/>
        </p:nvSpPr>
        <p:spPr>
          <a:xfrm>
            <a:off x="4803818" y="6091707"/>
            <a:ext cx="1107583" cy="276999"/>
          </a:xfrm>
          <a:prstGeom prst="rect">
            <a:avLst/>
          </a:prstGeom>
          <a:noFill/>
        </p:spPr>
        <p:txBody>
          <a:bodyPr wrap="square" rtlCol="0">
            <a:spAutoFit/>
          </a:bodyPr>
          <a:lstStyle/>
          <a:p>
            <a:r>
              <a:rPr lang="en-US" sz="1200" dirty="0" smtClean="0"/>
              <a:t>(ms)</a:t>
            </a:r>
            <a:endParaRPr lang="en-US" sz="1200" dirty="0"/>
          </a:p>
        </p:txBody>
      </p:sp>
      <p:sp>
        <p:nvSpPr>
          <p:cNvPr id="6" name="TextBox 5"/>
          <p:cNvSpPr txBox="1"/>
          <p:nvPr/>
        </p:nvSpPr>
        <p:spPr>
          <a:xfrm>
            <a:off x="2586783" y="1341380"/>
            <a:ext cx="3958396" cy="276999"/>
          </a:xfrm>
          <a:prstGeom prst="rect">
            <a:avLst/>
          </a:prstGeom>
          <a:solidFill>
            <a:schemeClr val="bg1"/>
          </a:solidFill>
        </p:spPr>
        <p:txBody>
          <a:bodyPr wrap="square" rtlCol="0">
            <a:spAutoFit/>
          </a:bodyPr>
          <a:lstStyle/>
          <a:p>
            <a:pPr algn="ctr"/>
            <a:r>
              <a:rPr lang="en-US" sz="1200" dirty="0" smtClean="0"/>
              <a:t>The Importance of Myelination- Myelinated Axon</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Conclusions</a:t>
            </a:r>
            <a:endParaRPr lang="en-US" dirty="0"/>
          </a:p>
        </p:txBody>
      </p:sp>
      <p:sp>
        <p:nvSpPr>
          <p:cNvPr id="43011" name="Content Placeholder 2"/>
          <p:cNvSpPr>
            <a:spLocks noGrp="1"/>
          </p:cNvSpPr>
          <p:nvPr>
            <p:ph idx="1"/>
          </p:nvPr>
        </p:nvSpPr>
        <p:spPr/>
        <p:txBody>
          <a:bodyPr/>
          <a:lstStyle/>
          <a:p>
            <a:pPr eaLnBrk="1" hangingPunct="1"/>
            <a:r>
              <a:rPr lang="en-US" dirty="0" smtClean="0"/>
              <a:t>Myelination matters! Myelination decreases capacitance and increases conductance velocity</a:t>
            </a:r>
          </a:p>
          <a:p>
            <a:pPr eaLnBrk="1" hangingPunct="1"/>
            <a:r>
              <a:rPr lang="en-US" dirty="0" smtClean="0"/>
              <a:t>If capacitance is too high, the pulse will not transmit</a:t>
            </a:r>
          </a:p>
          <a:p>
            <a:pPr eaLnBrk="1" hangingPunct="1"/>
            <a:r>
              <a:rPr lang="en-US" dirty="0" smtClean="0"/>
              <a:t>First model that shows a pulse that travels down the </a:t>
            </a:r>
            <a:r>
              <a:rPr lang="en-US" u="sng" dirty="0" smtClean="0"/>
              <a:t>entire</a:t>
            </a:r>
            <a:r>
              <a:rPr lang="en-US" dirty="0" smtClean="0"/>
              <a:t> axon without dying out</a:t>
            </a:r>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Biological Significance of </a:t>
            </a:r>
            <a:r>
              <a:rPr lang="en-US" dirty="0" err="1" smtClean="0"/>
              <a:t>Myelination</a:t>
            </a:r>
            <a:endParaRPr lang="en-US" dirty="0"/>
          </a:p>
        </p:txBody>
      </p:sp>
      <p:sp>
        <p:nvSpPr>
          <p:cNvPr id="8" name="Rectangle 7"/>
          <p:cNvSpPr/>
          <p:nvPr/>
        </p:nvSpPr>
        <p:spPr>
          <a:xfrm>
            <a:off x="412750" y="1631950"/>
            <a:ext cx="8283575" cy="4464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2" name="Picture 3"/>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a:xfrm>
            <a:off x="433388" y="1828800"/>
            <a:ext cx="8277225" cy="4068763"/>
          </a:xfrm>
        </p:spPr>
      </p:pic>
      <p:sp>
        <p:nvSpPr>
          <p:cNvPr id="5" name="TextBox 4"/>
          <p:cNvSpPr txBox="1"/>
          <p:nvPr/>
        </p:nvSpPr>
        <p:spPr>
          <a:xfrm>
            <a:off x="7710616" y="6462584"/>
            <a:ext cx="1247457" cy="246221"/>
          </a:xfrm>
          <a:prstGeom prst="rect">
            <a:avLst/>
          </a:prstGeom>
          <a:noFill/>
        </p:spPr>
        <p:txBody>
          <a:bodyPr wrap="none" rtlCol="0">
            <a:spAutoFit/>
          </a:bodyPr>
          <a:lstStyle/>
          <a:p>
            <a:r>
              <a:rPr lang="en-US" sz="1000" dirty="0" smtClean="0">
                <a:solidFill>
                  <a:schemeClr val="bg1"/>
                </a:solidFill>
              </a:rPr>
              <a:t>Neuroscience: 3ed</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Biological Significance of </a:t>
            </a:r>
            <a:r>
              <a:rPr lang="en-US" dirty="0" err="1" smtClean="0"/>
              <a:t>Myelination</a:t>
            </a:r>
            <a:endParaRPr lang="en-US" dirty="0"/>
          </a:p>
        </p:txBody>
      </p:sp>
      <p:sp>
        <p:nvSpPr>
          <p:cNvPr id="5" name="Rectangle 4"/>
          <p:cNvSpPr/>
          <p:nvPr/>
        </p:nvSpPr>
        <p:spPr>
          <a:xfrm>
            <a:off x="412750" y="1631950"/>
            <a:ext cx="8283575" cy="4464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6" name="Picture 2"/>
          <p:cNvPicPr>
            <a:picLocks noGrp="1" noChangeAspect="1" noChangeArrowheads="1"/>
          </p:cNvPicPr>
          <p:nvPr>
            <p:ph idx="1"/>
          </p:nvPr>
        </p:nvPicPr>
        <p:blipFill>
          <a:blip r:embed="rId3">
            <a:clrChange>
              <a:clrFrom>
                <a:srgbClr val="FFEBCD"/>
              </a:clrFrom>
              <a:clrTo>
                <a:srgbClr val="FFEBCD">
                  <a:alpha val="0"/>
                </a:srgbClr>
              </a:clrTo>
            </a:clrChange>
          </a:blip>
          <a:srcRect/>
          <a:stretch>
            <a:fillRect/>
          </a:stretch>
        </p:blipFill>
        <p:spPr>
          <a:xfrm>
            <a:off x="401638" y="1846263"/>
            <a:ext cx="8340725" cy="4033837"/>
          </a:xfrm>
        </p:spPr>
      </p:pic>
      <p:sp>
        <p:nvSpPr>
          <p:cNvPr id="6" name="TextBox 5"/>
          <p:cNvSpPr txBox="1"/>
          <p:nvPr/>
        </p:nvSpPr>
        <p:spPr>
          <a:xfrm>
            <a:off x="7710616" y="6462584"/>
            <a:ext cx="1247457" cy="246221"/>
          </a:xfrm>
          <a:prstGeom prst="rect">
            <a:avLst/>
          </a:prstGeom>
          <a:noFill/>
        </p:spPr>
        <p:txBody>
          <a:bodyPr wrap="none" rtlCol="0">
            <a:spAutoFit/>
          </a:bodyPr>
          <a:lstStyle/>
          <a:p>
            <a:r>
              <a:rPr lang="en-US" sz="1000" dirty="0" smtClean="0">
                <a:solidFill>
                  <a:schemeClr val="bg1"/>
                </a:solidFill>
              </a:rPr>
              <a:t>Neuroscience: 3ed</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Biological Significance of </a:t>
            </a:r>
            <a:r>
              <a:rPr lang="en-US" dirty="0" err="1" smtClean="0"/>
              <a:t>Myelination</a:t>
            </a:r>
            <a:endParaRPr lang="en-US" dirty="0"/>
          </a:p>
        </p:txBody>
      </p:sp>
      <p:sp>
        <p:nvSpPr>
          <p:cNvPr id="5" name="Rectangle 4"/>
          <p:cNvSpPr/>
          <p:nvPr/>
        </p:nvSpPr>
        <p:spPr>
          <a:xfrm>
            <a:off x="412750" y="1631950"/>
            <a:ext cx="8283575" cy="4464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0" name="Picture 2"/>
          <p:cNvPicPr>
            <a:picLocks noGrp="1" noChangeAspect="1" noChangeArrowheads="1"/>
          </p:cNvPicPr>
          <p:nvPr>
            <p:ph idx="1"/>
          </p:nvPr>
        </p:nvPicPr>
        <p:blipFill>
          <a:blip r:embed="rId3">
            <a:clrChange>
              <a:clrFrom>
                <a:srgbClr val="FFEBCD"/>
              </a:clrFrom>
              <a:clrTo>
                <a:srgbClr val="FFEBCD">
                  <a:alpha val="0"/>
                </a:srgbClr>
              </a:clrTo>
            </a:clrChange>
          </a:blip>
          <a:srcRect/>
          <a:stretch>
            <a:fillRect/>
          </a:stretch>
        </p:blipFill>
        <p:spPr>
          <a:xfrm>
            <a:off x="393700" y="1768475"/>
            <a:ext cx="8337550" cy="4005263"/>
          </a:xfrm>
        </p:spPr>
      </p:pic>
      <p:sp>
        <p:nvSpPr>
          <p:cNvPr id="6" name="TextBox 5"/>
          <p:cNvSpPr txBox="1"/>
          <p:nvPr/>
        </p:nvSpPr>
        <p:spPr>
          <a:xfrm>
            <a:off x="7710616" y="6462584"/>
            <a:ext cx="1247457" cy="246221"/>
          </a:xfrm>
          <a:prstGeom prst="rect">
            <a:avLst/>
          </a:prstGeom>
          <a:noFill/>
        </p:spPr>
        <p:txBody>
          <a:bodyPr wrap="none" rtlCol="0">
            <a:spAutoFit/>
          </a:bodyPr>
          <a:lstStyle/>
          <a:p>
            <a:r>
              <a:rPr lang="en-US" sz="1000" dirty="0" smtClean="0">
                <a:solidFill>
                  <a:schemeClr val="bg1"/>
                </a:solidFill>
              </a:rPr>
              <a:t>Neuroscience: 3ed</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sz="4000" dirty="0" smtClean="0">
                <a:latin typeface="+mn-lt"/>
              </a:rPr>
              <a:t>Circuit Notation</a:t>
            </a:r>
            <a:endParaRPr lang="en-US" sz="4000" dirty="0">
              <a:latin typeface="+mn-lt"/>
            </a:endParaRPr>
          </a:p>
        </p:txBody>
      </p:sp>
      <p:sp>
        <p:nvSpPr>
          <p:cNvPr id="1033" name="Rectangle 3"/>
          <p:cNvSpPr>
            <a:spLocks noGrp="1" noChangeArrowheads="1"/>
          </p:cNvSpPr>
          <p:nvPr>
            <p:ph type="body" sz="half" idx="1"/>
          </p:nvPr>
        </p:nvSpPr>
        <p:spPr>
          <a:xfrm>
            <a:off x="457200" y="1600200"/>
            <a:ext cx="8229600" cy="4525963"/>
          </a:xfrm>
        </p:spPr>
        <p:txBody>
          <a:bodyPr/>
          <a:lstStyle/>
          <a:p>
            <a:r>
              <a:rPr lang="en-US" sz="2800" dirty="0" smtClean="0"/>
              <a:t>Resistors: Linear or non-linear</a:t>
            </a:r>
          </a:p>
          <a:p>
            <a:pPr lvl="1">
              <a:buFontTx/>
              <a:buNone/>
            </a:pPr>
            <a:endParaRPr lang="en-US" sz="1050" dirty="0" smtClean="0"/>
          </a:p>
          <a:p>
            <a:pPr lvl="1">
              <a:buFontTx/>
              <a:buNone/>
              <a:tabLst>
                <a:tab pos="4005263" algn="r"/>
              </a:tabLst>
            </a:pPr>
            <a:r>
              <a:rPr lang="en-US" i="1" dirty="0" smtClean="0">
                <a:latin typeface="Times New Roman" pitchFamily="18" charset="0"/>
                <a:cs typeface="Times New Roman" pitchFamily="18" charset="0"/>
              </a:rPr>
              <a:t>F(V,I)=0	V=IR</a:t>
            </a:r>
          </a:p>
          <a:p>
            <a:pPr lvl="1">
              <a:buFontTx/>
              <a:buNone/>
              <a:tabLst>
                <a:tab pos="4005263" algn="r"/>
              </a:tabLst>
            </a:pPr>
            <a:endParaRPr lang="en-US" dirty="0" smtClean="0"/>
          </a:p>
          <a:p>
            <a:pPr lvl="1">
              <a:buFontTx/>
              <a:buNone/>
              <a:tabLst>
                <a:tab pos="4005263" algn="r"/>
              </a:tabLst>
            </a:pPr>
            <a:endParaRPr lang="en-US" sz="1400" i="1" dirty="0" smtClean="0">
              <a:latin typeface="Times New Roman" pitchFamily="18" charset="0"/>
              <a:cs typeface="Times New Roman" pitchFamily="18" charset="0"/>
            </a:endParaRPr>
          </a:p>
          <a:p>
            <a:pPr lvl="1">
              <a:buFontTx/>
              <a:buNone/>
              <a:tabLst>
                <a:tab pos="4005263" algn="r"/>
              </a:tabLst>
            </a:pPr>
            <a:r>
              <a:rPr lang="en-US" i="1" dirty="0" smtClean="0">
                <a:latin typeface="Times New Roman" pitchFamily="18" charset="0"/>
                <a:cs typeface="Times New Roman" pitchFamily="18" charset="0"/>
              </a:rPr>
              <a:t> I=f(V</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                    V = h(I</a:t>
            </a:r>
            <a:r>
              <a:rPr lang="en-US" i="1" dirty="0" smtClean="0">
                <a:latin typeface="Times New Roman" pitchFamily="18" charset="0"/>
                <a:cs typeface="Times New Roman" pitchFamily="18" charset="0"/>
              </a:rPr>
              <a:t>)</a:t>
            </a:r>
          </a:p>
          <a:p>
            <a:pPr lvl="1">
              <a:buFontTx/>
              <a:buNone/>
            </a:pPr>
            <a:endParaRPr lang="en-US" sz="2400" dirty="0" smtClean="0"/>
          </a:p>
          <a:p>
            <a:r>
              <a:rPr lang="en-US" sz="2800" dirty="0" smtClean="0"/>
              <a:t>Capacitors:</a:t>
            </a:r>
            <a:endParaRPr lang="en-US" sz="2800" i="1" dirty="0" smtClean="0"/>
          </a:p>
          <a:p>
            <a:endParaRPr lang="en-US" sz="2800" i="1" dirty="0" smtClean="0"/>
          </a:p>
          <a:p>
            <a:r>
              <a:rPr lang="en-US" sz="2800" dirty="0" smtClean="0"/>
              <a:t>Pumps:</a:t>
            </a:r>
            <a:endParaRPr lang="en-US" sz="2800" i="1" dirty="0" smtClean="0"/>
          </a:p>
          <a:p>
            <a:pPr lvl="1"/>
            <a:endParaRPr lang="en-US" sz="2400" i="1" dirty="0" smtClean="0"/>
          </a:p>
          <a:p>
            <a:endParaRPr lang="en-US" sz="2800" dirty="0" smtClean="0"/>
          </a:p>
        </p:txBody>
      </p:sp>
      <p:graphicFrame>
        <p:nvGraphicFramePr>
          <p:cNvPr id="1026" name="Object 6"/>
          <p:cNvGraphicFramePr>
            <a:graphicFrameLocks noChangeAspect="1"/>
          </p:cNvGraphicFramePr>
          <p:nvPr>
            <p:ph sz="half" idx="2"/>
          </p:nvPr>
        </p:nvGraphicFramePr>
        <p:xfrm>
          <a:off x="2815607" y="4309680"/>
          <a:ext cx="1727200" cy="892175"/>
        </p:xfrm>
        <a:graphic>
          <a:graphicData uri="http://schemas.openxmlformats.org/presentationml/2006/ole">
            <p:oleObj spid="_x0000_s1026" name="Equation" r:id="rId4" imgW="1523880" imgH="787320" progId="">
              <p:embed/>
            </p:oleObj>
          </a:graphicData>
        </a:graphic>
      </p:graphicFrame>
      <p:graphicFrame>
        <p:nvGraphicFramePr>
          <p:cNvPr id="1027" name="Object 7"/>
          <p:cNvGraphicFramePr>
            <a:graphicFrameLocks noChangeAspect="1"/>
          </p:cNvGraphicFramePr>
          <p:nvPr/>
        </p:nvGraphicFramePr>
        <p:xfrm>
          <a:off x="2212975" y="5454943"/>
          <a:ext cx="1295400" cy="647700"/>
        </p:xfrm>
        <a:graphic>
          <a:graphicData uri="http://schemas.openxmlformats.org/presentationml/2006/ole">
            <p:oleObj spid="_x0000_s1027" name="Equation" r:id="rId5" imgW="1295280" imgH="647640" progId="">
              <p:embed/>
            </p:oleObj>
          </a:graphicData>
        </a:graphic>
      </p:graphicFrame>
      <p:grpSp>
        <p:nvGrpSpPr>
          <p:cNvPr id="1034" name="Group 17"/>
          <p:cNvGrpSpPr>
            <a:grpSpLocks/>
          </p:cNvGrpSpPr>
          <p:nvPr/>
        </p:nvGrpSpPr>
        <p:grpSpPr bwMode="auto">
          <a:xfrm>
            <a:off x="2409825" y="2105025"/>
            <a:ext cx="728663" cy="728663"/>
            <a:chOff x="740230" y="2786741"/>
            <a:chExt cx="729117" cy="729117"/>
          </a:xfrm>
        </p:grpSpPr>
        <p:sp>
          <p:nvSpPr>
            <p:cNvPr id="16" name="Rectangle 15"/>
            <p:cNvSpPr/>
            <p:nvPr/>
          </p:nvSpPr>
          <p:spPr>
            <a:xfrm>
              <a:off x="740230" y="2786741"/>
              <a:ext cx="729117" cy="7291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813300" y="2859811"/>
              <a:ext cx="582976" cy="582976"/>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35" name="Group 26"/>
          <p:cNvGrpSpPr>
            <a:grpSpLocks/>
          </p:cNvGrpSpPr>
          <p:nvPr/>
        </p:nvGrpSpPr>
        <p:grpSpPr bwMode="auto">
          <a:xfrm flipH="1">
            <a:off x="5202757" y="3267894"/>
            <a:ext cx="566737" cy="869950"/>
            <a:chOff x="290286" y="2917371"/>
            <a:chExt cx="566057" cy="870858"/>
          </a:xfrm>
        </p:grpSpPr>
        <p:sp>
          <p:nvSpPr>
            <p:cNvPr id="19" name="Rectangle 18"/>
            <p:cNvSpPr/>
            <p:nvPr/>
          </p:nvSpPr>
          <p:spPr>
            <a:xfrm>
              <a:off x="290286" y="2917371"/>
              <a:ext cx="566057" cy="870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a:off x="290286" y="2917371"/>
              <a:ext cx="551787" cy="305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290286" y="3222489"/>
              <a:ext cx="537516" cy="220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8213" y="3443381"/>
              <a:ext cx="558130" cy="3448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6" name="Group 27"/>
          <p:cNvGrpSpPr>
            <a:grpSpLocks/>
          </p:cNvGrpSpPr>
          <p:nvPr/>
        </p:nvGrpSpPr>
        <p:grpSpPr bwMode="auto">
          <a:xfrm rot="-5400000">
            <a:off x="2427735" y="3324658"/>
            <a:ext cx="565150" cy="869950"/>
            <a:chOff x="290286" y="2917371"/>
            <a:chExt cx="566057" cy="870858"/>
          </a:xfrm>
        </p:grpSpPr>
        <p:sp>
          <p:nvSpPr>
            <p:cNvPr id="29" name="Rectangle 28"/>
            <p:cNvSpPr/>
            <p:nvPr/>
          </p:nvSpPr>
          <p:spPr>
            <a:xfrm>
              <a:off x="290286" y="2917371"/>
              <a:ext cx="566057" cy="8708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Connector 29"/>
            <p:cNvCxnSpPr/>
            <p:nvPr/>
          </p:nvCxnSpPr>
          <p:spPr>
            <a:xfrm>
              <a:off x="291875" y="2917370"/>
              <a:ext cx="551747" cy="305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290285" y="3222489"/>
              <a:ext cx="537436" cy="220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9826" y="3443381"/>
              <a:ext cx="558106" cy="3448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892587" y="2214406"/>
            <a:ext cx="877310" cy="515915"/>
            <a:chOff x="5356225" y="2111375"/>
            <a:chExt cx="1052513" cy="618946"/>
          </a:xfrm>
        </p:grpSpPr>
        <p:sp>
          <p:nvSpPr>
            <p:cNvPr id="33" name="Rectangle 32"/>
            <p:cNvSpPr/>
            <p:nvPr/>
          </p:nvSpPr>
          <p:spPr>
            <a:xfrm>
              <a:off x="5356225" y="2119313"/>
              <a:ext cx="10445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38" name="Group 46"/>
            <p:cNvGrpSpPr>
              <a:grpSpLocks/>
            </p:cNvGrpSpPr>
            <p:nvPr/>
          </p:nvGrpSpPr>
          <p:grpSpPr bwMode="auto">
            <a:xfrm>
              <a:off x="5514975" y="2119313"/>
              <a:ext cx="247650" cy="601662"/>
              <a:chOff x="5515429" y="2119086"/>
              <a:chExt cx="413658" cy="602343"/>
            </a:xfrm>
          </p:grpSpPr>
          <p:cxnSp>
            <p:nvCxnSpPr>
              <p:cNvPr id="39" name="Straight Connector 38"/>
              <p:cNvCxnSpPr/>
              <p:nvPr/>
            </p:nvCxnSpPr>
            <p:spPr>
              <a:xfrm rot="5400000" flipH="1" flipV="1">
                <a:off x="5413239" y="2221277"/>
                <a:ext cx="305145" cy="100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5726134" y="2518475"/>
                <a:ext cx="305145" cy="100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5427432" y="2322149"/>
                <a:ext cx="565790" cy="1882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9" name="Group 47"/>
            <p:cNvGrpSpPr>
              <a:grpSpLocks/>
            </p:cNvGrpSpPr>
            <p:nvPr/>
          </p:nvGrpSpPr>
          <p:grpSpPr bwMode="auto">
            <a:xfrm>
              <a:off x="5768975" y="2111375"/>
              <a:ext cx="247650" cy="603250"/>
              <a:chOff x="5515429" y="2119086"/>
              <a:chExt cx="413658" cy="602343"/>
            </a:xfrm>
          </p:grpSpPr>
          <p:cxnSp>
            <p:nvCxnSpPr>
              <p:cNvPr id="49" name="Straight Connector 48"/>
              <p:cNvCxnSpPr/>
              <p:nvPr/>
            </p:nvCxnSpPr>
            <p:spPr>
              <a:xfrm rot="5400000" flipH="1" flipV="1">
                <a:off x="5413640" y="2220875"/>
                <a:ext cx="304342" cy="100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5726536" y="2518876"/>
                <a:ext cx="304342" cy="100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5427384" y="2322161"/>
                <a:ext cx="565885" cy="1882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0" name="Group 51"/>
            <p:cNvGrpSpPr>
              <a:grpSpLocks/>
            </p:cNvGrpSpPr>
            <p:nvPr/>
          </p:nvGrpSpPr>
          <p:grpSpPr bwMode="auto">
            <a:xfrm>
              <a:off x="6016625" y="2128659"/>
              <a:ext cx="246063" cy="601662"/>
              <a:chOff x="5515429" y="2119086"/>
              <a:chExt cx="413658" cy="602343"/>
            </a:xfrm>
          </p:grpSpPr>
          <p:cxnSp>
            <p:nvCxnSpPr>
              <p:cNvPr id="53" name="Straight Connector 52"/>
              <p:cNvCxnSpPr/>
              <p:nvPr/>
            </p:nvCxnSpPr>
            <p:spPr>
              <a:xfrm rot="5400000" flipH="1" flipV="1">
                <a:off x="5413564" y="2220952"/>
                <a:ext cx="305145" cy="1014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5725809" y="2518150"/>
                <a:ext cx="305145" cy="1014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5428689" y="2321542"/>
                <a:ext cx="565790" cy="189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a:endCxn id="33" idx="1"/>
            </p:cNvCxnSpPr>
            <p:nvPr/>
          </p:nvCxnSpPr>
          <p:spPr>
            <a:xfrm rot="10800000">
              <a:off x="5356225" y="2424113"/>
              <a:ext cx="1587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6248400" y="2416175"/>
              <a:ext cx="16033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3" name="Group 87"/>
          <p:cNvGrpSpPr>
            <a:grpSpLocks/>
          </p:cNvGrpSpPr>
          <p:nvPr/>
        </p:nvGrpSpPr>
        <p:grpSpPr bwMode="auto">
          <a:xfrm>
            <a:off x="4937142" y="4471329"/>
            <a:ext cx="1028339" cy="613824"/>
            <a:chOff x="4963886" y="3991429"/>
            <a:chExt cx="1335314" cy="798285"/>
          </a:xfrm>
        </p:grpSpPr>
        <p:sp>
          <p:nvSpPr>
            <p:cNvPr id="59" name="Rectangle 58"/>
            <p:cNvSpPr/>
            <p:nvPr/>
          </p:nvSpPr>
          <p:spPr>
            <a:xfrm>
              <a:off x="4963886" y="3991429"/>
              <a:ext cx="1335314" cy="79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3" name="Straight Connector 72"/>
            <p:cNvCxnSpPr>
              <a:stCxn id="59" idx="1"/>
              <a:endCxn id="59" idx="3"/>
            </p:cNvCxnSpPr>
            <p:nvPr/>
          </p:nvCxnSpPr>
          <p:spPr>
            <a:xfrm rot="10800000" flipH="1">
              <a:off x="4963886" y="4390571"/>
              <a:ext cx="1335314" cy="1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500552" y="4194976"/>
              <a:ext cx="188945" cy="40550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5443392" y="4121826"/>
              <a:ext cx="333431" cy="87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5435454" y="4579806"/>
              <a:ext cx="333431" cy="85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44" name="Group 86"/>
          <p:cNvGrpSpPr>
            <a:grpSpLocks/>
          </p:cNvGrpSpPr>
          <p:nvPr/>
        </p:nvGrpSpPr>
        <p:grpSpPr bwMode="auto">
          <a:xfrm>
            <a:off x="3836473" y="5542255"/>
            <a:ext cx="1226549" cy="678243"/>
            <a:chOff x="3454400" y="4920343"/>
            <a:chExt cx="1364343" cy="754743"/>
          </a:xfrm>
        </p:grpSpPr>
        <p:sp>
          <p:nvSpPr>
            <p:cNvPr id="77" name="Rectangle 76"/>
            <p:cNvSpPr/>
            <p:nvPr/>
          </p:nvSpPr>
          <p:spPr>
            <a:xfrm>
              <a:off x="3454400" y="4920343"/>
              <a:ext cx="1364343" cy="75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3802236" y="5123726"/>
              <a:ext cx="203301" cy="203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999185" y="5115782"/>
              <a:ext cx="203301" cy="203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064304" y="5123726"/>
              <a:ext cx="203301" cy="203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4172308" y="5115782"/>
              <a:ext cx="203301" cy="203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3903887" y="5123726"/>
              <a:ext cx="203301" cy="203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4" name="Straight Arrow Connector 83"/>
            <p:cNvCxnSpPr/>
            <p:nvPr/>
          </p:nvCxnSpPr>
          <p:spPr>
            <a:xfrm>
              <a:off x="3846709" y="5384311"/>
              <a:ext cx="551137" cy="15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714880" y="5166628"/>
              <a:ext cx="85767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0"/>
            <a:ext cx="866775" cy="304800"/>
          </a:xfrm>
          <a:prstGeom prst="rect">
            <a:avLst/>
          </a:prstGeom>
          <a:noFill/>
        </p:spPr>
      </p:pic>
      <p:sp>
        <p:nvSpPr>
          <p:cNvPr id="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0"/>
            <a:ext cx="866775" cy="304800"/>
          </a:xfrm>
          <a:prstGeom prst="rect">
            <a:avLst/>
          </a:prstGeom>
          <a:noFill/>
        </p:spPr>
      </p:pic>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457200"/>
            <a:ext cx="866775" cy="304800"/>
          </a:xfrm>
          <a:prstGeom prst="rect">
            <a:avLst/>
          </a:prstGeom>
          <a:noFill/>
        </p:spPr>
      </p:pic>
      <p:sp>
        <p:nvSpPr>
          <p:cNvPr id="6" name="Rectangle 14"/>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457200"/>
            <a:ext cx="866775" cy="304800"/>
          </a:xfrm>
          <a:prstGeom prst="rect">
            <a:avLst/>
          </a:prstGeom>
          <a:noFill/>
        </p:spPr>
      </p:pic>
      <p:sp>
        <p:nvSpPr>
          <p:cNvPr id="1041" name="Rectangle 1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5" name="Picture 2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0"/>
            <a:ext cx="704850" cy="304800"/>
          </a:xfrm>
          <a:prstGeom prst="rect">
            <a:avLst/>
          </a:prstGeom>
          <a:noFill/>
        </p:spPr>
      </p:pic>
      <p:sp>
        <p:nvSpPr>
          <p:cNvPr id="104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7" name="Picture 2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0"/>
            <a:ext cx="704850" cy="304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Circuit Laws</a:t>
            </a:r>
            <a:endParaRPr lang="en-US" dirty="0"/>
          </a:p>
        </p:txBody>
      </p:sp>
      <p:sp>
        <p:nvSpPr>
          <p:cNvPr id="3" name="Content Placeholder 2"/>
          <p:cNvSpPr>
            <a:spLocks noGrp="1"/>
          </p:cNvSpPr>
          <p:nvPr>
            <p:ph idx="1"/>
          </p:nvPr>
        </p:nvSpPr>
        <p:spPr>
          <a:xfrm>
            <a:off x="457200" y="1600200"/>
            <a:ext cx="5029200" cy="4525963"/>
          </a:xfrm>
        </p:spPr>
        <p:txBody>
          <a:bodyPr rtlCol="0">
            <a:normAutofit lnSpcReduction="10000"/>
          </a:bodyPr>
          <a:lstStyle/>
          <a:p>
            <a:pPr eaLnBrk="1" fontAlgn="auto" hangingPunct="1">
              <a:spcAft>
                <a:spcPts val="0"/>
              </a:spcAft>
              <a:buFont typeface="Arial" pitchFamily="34" charset="0"/>
              <a:buChar char="•"/>
              <a:defRPr/>
            </a:pPr>
            <a:r>
              <a:rPr lang="en-US" dirty="0" smtClean="0"/>
              <a:t>Kirchhoff’s Current Law:</a:t>
            </a:r>
          </a:p>
          <a:p>
            <a:pPr eaLnBrk="1" fontAlgn="auto" hangingPunct="1">
              <a:spcAft>
                <a:spcPts val="0"/>
              </a:spcAft>
              <a:buFont typeface="Arial" pitchFamily="34" charset="0"/>
              <a:buNone/>
              <a:defRPr/>
            </a:pPr>
            <a:r>
              <a:rPr lang="en-US" dirty="0" smtClean="0"/>
              <a:t>	The principle of conservation of electric charge implies that:</a:t>
            </a:r>
          </a:p>
          <a:p>
            <a:pPr marL="914400" indent="-914400" eaLnBrk="1" fontAlgn="auto" hangingPunct="1">
              <a:spcAft>
                <a:spcPts val="0"/>
              </a:spcAft>
              <a:buFont typeface="Arial" pitchFamily="34" charset="0"/>
              <a:buNone/>
              <a:defRPr/>
            </a:pPr>
            <a:r>
              <a:rPr lang="en-US" dirty="0" smtClean="0"/>
              <a:t>	The sum of currents flowing towards a point is equal to the sum of currents flowing away from that point.</a:t>
            </a:r>
            <a:endParaRPr lang="en-US" dirty="0"/>
          </a:p>
        </p:txBody>
      </p:sp>
      <p:sp>
        <p:nvSpPr>
          <p:cNvPr id="9" name="Rectangle 8"/>
          <p:cNvSpPr/>
          <p:nvPr/>
        </p:nvSpPr>
        <p:spPr>
          <a:xfrm>
            <a:off x="5486400" y="1803400"/>
            <a:ext cx="3294063" cy="3744913"/>
          </a:xfrm>
          <a:prstGeom prst="rect">
            <a:avLst/>
          </a:prstGeom>
          <a:solidFill>
            <a:schemeClr val="dk1">
              <a:alpha val="7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cxnSp>
        <p:nvCxnSpPr>
          <p:cNvPr id="11" name="Straight Arrow Connector 10"/>
          <p:cNvCxnSpPr/>
          <p:nvPr/>
        </p:nvCxnSpPr>
        <p:spPr>
          <a:xfrm rot="5400000" flipH="1" flipV="1">
            <a:off x="6473032" y="4426744"/>
            <a:ext cx="1568450" cy="1587"/>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7126288" y="2562225"/>
            <a:ext cx="1212850" cy="90805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161088" y="2540000"/>
            <a:ext cx="1212850" cy="90805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0488" name="TextBox 14"/>
          <p:cNvSpPr txBox="1">
            <a:spLocks noChangeArrowheads="1"/>
          </p:cNvSpPr>
          <p:nvPr/>
        </p:nvSpPr>
        <p:spPr bwMode="auto">
          <a:xfrm>
            <a:off x="6880225" y="4354513"/>
            <a:ext cx="434975" cy="369887"/>
          </a:xfrm>
          <a:prstGeom prst="rect">
            <a:avLst/>
          </a:prstGeom>
          <a:noFill/>
          <a:ln w="9525">
            <a:noFill/>
            <a:miter lim="800000"/>
            <a:headEnd/>
            <a:tailEnd/>
          </a:ln>
        </p:spPr>
        <p:txBody>
          <a:bodyPr>
            <a:spAutoFit/>
          </a:bodyPr>
          <a:lstStyle/>
          <a:p>
            <a:r>
              <a:rPr lang="en-US" i="1">
                <a:solidFill>
                  <a:schemeClr val="bg1"/>
                </a:solidFill>
              </a:rPr>
              <a:t>i</a:t>
            </a:r>
            <a:r>
              <a:rPr lang="en-US" i="1" baseline="-25000">
                <a:solidFill>
                  <a:schemeClr val="bg1"/>
                </a:solidFill>
              </a:rPr>
              <a:t>1</a:t>
            </a:r>
            <a:endParaRPr lang="en-US" i="1">
              <a:solidFill>
                <a:schemeClr val="bg1"/>
              </a:solidFill>
            </a:endParaRPr>
          </a:p>
        </p:txBody>
      </p:sp>
      <p:sp>
        <p:nvSpPr>
          <p:cNvPr id="20489" name="TextBox 15"/>
          <p:cNvSpPr txBox="1">
            <a:spLocks noChangeArrowheads="1"/>
          </p:cNvSpPr>
          <p:nvPr/>
        </p:nvSpPr>
        <p:spPr bwMode="auto">
          <a:xfrm>
            <a:off x="6321425" y="2779713"/>
            <a:ext cx="434975" cy="369887"/>
          </a:xfrm>
          <a:prstGeom prst="rect">
            <a:avLst/>
          </a:prstGeom>
          <a:noFill/>
          <a:ln w="9525">
            <a:noFill/>
            <a:miter lim="800000"/>
            <a:headEnd/>
            <a:tailEnd/>
          </a:ln>
        </p:spPr>
        <p:txBody>
          <a:bodyPr>
            <a:spAutoFit/>
          </a:bodyPr>
          <a:lstStyle/>
          <a:p>
            <a:r>
              <a:rPr lang="en-US" i="1">
                <a:solidFill>
                  <a:schemeClr val="bg1"/>
                </a:solidFill>
              </a:rPr>
              <a:t>i</a:t>
            </a:r>
            <a:r>
              <a:rPr lang="en-US" i="1" baseline="-25000">
                <a:solidFill>
                  <a:schemeClr val="bg1"/>
                </a:solidFill>
              </a:rPr>
              <a:t>2</a:t>
            </a:r>
            <a:endParaRPr lang="en-US" i="1">
              <a:solidFill>
                <a:schemeClr val="bg1"/>
              </a:solidFill>
            </a:endParaRPr>
          </a:p>
        </p:txBody>
      </p:sp>
      <p:sp>
        <p:nvSpPr>
          <p:cNvPr id="20490" name="TextBox 16"/>
          <p:cNvSpPr txBox="1">
            <a:spLocks noChangeArrowheads="1"/>
          </p:cNvSpPr>
          <p:nvPr/>
        </p:nvSpPr>
        <p:spPr bwMode="auto">
          <a:xfrm>
            <a:off x="7845425" y="2822575"/>
            <a:ext cx="434975" cy="369888"/>
          </a:xfrm>
          <a:prstGeom prst="rect">
            <a:avLst/>
          </a:prstGeom>
          <a:noFill/>
          <a:ln w="9525">
            <a:noFill/>
            <a:miter lim="800000"/>
            <a:headEnd/>
            <a:tailEnd/>
          </a:ln>
        </p:spPr>
        <p:txBody>
          <a:bodyPr>
            <a:spAutoFit/>
          </a:bodyPr>
          <a:lstStyle/>
          <a:p>
            <a:r>
              <a:rPr lang="en-US" i="1">
                <a:solidFill>
                  <a:schemeClr val="bg1"/>
                </a:solidFill>
              </a:rPr>
              <a:t>i</a:t>
            </a:r>
            <a:r>
              <a:rPr lang="en-US" i="1" baseline="-25000">
                <a:solidFill>
                  <a:schemeClr val="bg1"/>
                </a:solidFill>
              </a:rPr>
              <a:t>3</a:t>
            </a:r>
            <a:endParaRPr lang="en-US" i="1">
              <a:solidFill>
                <a:schemeClr val="bg1"/>
              </a:solidFill>
            </a:endParaRPr>
          </a:p>
        </p:txBody>
      </p:sp>
      <p:sp>
        <p:nvSpPr>
          <p:cNvPr id="20491" name="TextBox 19"/>
          <p:cNvSpPr txBox="1">
            <a:spLocks noChangeArrowheads="1"/>
          </p:cNvSpPr>
          <p:nvPr/>
        </p:nvSpPr>
        <p:spPr bwMode="auto">
          <a:xfrm>
            <a:off x="5675313" y="5122863"/>
            <a:ext cx="1276350" cy="369887"/>
          </a:xfrm>
          <a:prstGeom prst="rect">
            <a:avLst/>
          </a:prstGeom>
          <a:noFill/>
          <a:ln w="9525">
            <a:noFill/>
            <a:miter lim="800000"/>
            <a:headEnd/>
            <a:tailEnd/>
          </a:ln>
        </p:spPr>
        <p:txBody>
          <a:bodyPr>
            <a:spAutoFit/>
          </a:bodyPr>
          <a:lstStyle/>
          <a:p>
            <a:r>
              <a:rPr lang="en-US" i="1">
                <a:solidFill>
                  <a:schemeClr val="bg1"/>
                </a:solidFill>
              </a:rPr>
              <a:t>i</a:t>
            </a:r>
            <a:r>
              <a:rPr lang="en-US" i="1" baseline="-25000">
                <a:solidFill>
                  <a:schemeClr val="bg1"/>
                </a:solidFill>
              </a:rPr>
              <a:t>1 </a:t>
            </a:r>
            <a:r>
              <a:rPr lang="en-US" i="1">
                <a:solidFill>
                  <a:schemeClr val="bg1"/>
                </a:solidFill>
              </a:rPr>
              <a:t>= i</a:t>
            </a:r>
            <a:r>
              <a:rPr lang="en-US" i="1" baseline="-25000">
                <a:solidFill>
                  <a:schemeClr val="bg1"/>
                </a:solidFill>
              </a:rPr>
              <a:t>2 </a:t>
            </a:r>
            <a:r>
              <a:rPr lang="en-US" i="1">
                <a:solidFill>
                  <a:schemeClr val="bg1"/>
                </a:solidFill>
              </a:rPr>
              <a:t>+ i</a:t>
            </a:r>
            <a:r>
              <a:rPr lang="en-US" i="1" baseline="-25000">
                <a:solidFill>
                  <a:schemeClr val="bg1"/>
                </a:solidFill>
              </a:rPr>
              <a:t>3</a:t>
            </a:r>
            <a:endParaRPr lang="en-US" i="1">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Circuit Laws</a:t>
            </a:r>
            <a:endParaRPr lang="en-US" dirty="0"/>
          </a:p>
        </p:txBody>
      </p:sp>
      <p:sp>
        <p:nvSpPr>
          <p:cNvPr id="21507" name="Content Placeholder 2"/>
          <p:cNvSpPr>
            <a:spLocks noGrp="1"/>
          </p:cNvSpPr>
          <p:nvPr>
            <p:ph idx="1"/>
          </p:nvPr>
        </p:nvSpPr>
        <p:spPr/>
        <p:txBody>
          <a:bodyPr/>
          <a:lstStyle/>
          <a:p>
            <a:pPr eaLnBrk="1" hangingPunct="1"/>
            <a:r>
              <a:rPr lang="en-US" smtClean="0"/>
              <a:t>Kirchhoff’s Voltage Law</a:t>
            </a:r>
          </a:p>
          <a:p>
            <a:pPr eaLnBrk="1" hangingPunct="1">
              <a:buFont typeface="Arial" charset="0"/>
              <a:buNone/>
            </a:pPr>
            <a:r>
              <a:rPr lang="en-US" smtClean="0"/>
              <a:t>	 The directed sum of the electrical potential differences around any closed circuit must be zero. (Conservation of Energy)</a:t>
            </a:r>
          </a:p>
        </p:txBody>
      </p:sp>
      <p:sp>
        <p:nvSpPr>
          <p:cNvPr id="4" name="Rectangle 3"/>
          <p:cNvSpPr/>
          <p:nvPr/>
        </p:nvSpPr>
        <p:spPr>
          <a:xfrm>
            <a:off x="1247775" y="3990975"/>
            <a:ext cx="6778625" cy="2046288"/>
          </a:xfrm>
          <a:prstGeom prst="rect">
            <a:avLst/>
          </a:prstGeom>
          <a:solidFill>
            <a:schemeClr val="dk1">
              <a:alpha val="7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V</a:t>
            </a:r>
            <a:r>
              <a:rPr lang="en-US" baseline="-25000" dirty="0"/>
              <a:t>R1 </a:t>
            </a:r>
            <a:r>
              <a:rPr lang="en-US" dirty="0"/>
              <a:t>+ V</a:t>
            </a:r>
            <a:r>
              <a:rPr lang="en-US" baseline="-25000" dirty="0"/>
              <a:t>R2 </a:t>
            </a:r>
            <a:r>
              <a:rPr lang="en-US" dirty="0"/>
              <a:t>+ V</a:t>
            </a:r>
            <a:r>
              <a:rPr lang="en-US" baseline="-25000" dirty="0"/>
              <a:t>R3 </a:t>
            </a:r>
            <a:r>
              <a:rPr lang="en-US" dirty="0"/>
              <a:t>+ V</a:t>
            </a:r>
            <a:r>
              <a:rPr lang="en-US" baseline="-25000" dirty="0"/>
              <a:t>C</a:t>
            </a:r>
            <a:r>
              <a:rPr lang="en-US" dirty="0"/>
              <a:t> =0</a:t>
            </a:r>
          </a:p>
        </p:txBody>
      </p:sp>
      <p:cxnSp>
        <p:nvCxnSpPr>
          <p:cNvPr id="6" name="Straight Arrow Connector 5"/>
          <p:cNvCxnSpPr/>
          <p:nvPr/>
        </p:nvCxnSpPr>
        <p:spPr>
          <a:xfrm rot="5400000" flipH="1" flipV="1">
            <a:off x="1116807" y="4934744"/>
            <a:ext cx="1365250" cy="15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6742113" y="4927600"/>
            <a:ext cx="1363662"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00225" y="4281488"/>
            <a:ext cx="5616575" cy="15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792288" y="5610225"/>
            <a:ext cx="5616575"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97025" y="4614863"/>
            <a:ext cx="42068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a:t>
            </a:r>
            <a:r>
              <a:rPr lang="en-US" sz="1600" baseline="-25000" dirty="0">
                <a:solidFill>
                  <a:schemeClr val="tx1"/>
                </a:solidFill>
              </a:rPr>
              <a:t>1</a:t>
            </a:r>
            <a:endParaRPr lang="en-US" sz="1600" dirty="0">
              <a:solidFill>
                <a:schemeClr val="tx1"/>
              </a:solidFill>
            </a:endParaRPr>
          </a:p>
        </p:txBody>
      </p:sp>
      <p:sp>
        <p:nvSpPr>
          <p:cNvPr id="13" name="Rectangle 12"/>
          <p:cNvSpPr/>
          <p:nvPr/>
        </p:nvSpPr>
        <p:spPr>
          <a:xfrm>
            <a:off x="7185025" y="4549775"/>
            <a:ext cx="46355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4368800" y="5413375"/>
            <a:ext cx="203200" cy="4508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16" name="Straight Connector 15"/>
          <p:cNvCxnSpPr/>
          <p:nvPr/>
        </p:nvCxnSpPr>
        <p:spPr>
          <a:xfrm rot="5400000">
            <a:off x="4129882" y="5623719"/>
            <a:ext cx="508000" cy="15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325144" y="5617369"/>
            <a:ext cx="508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106863" y="4165600"/>
            <a:ext cx="97313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R</a:t>
            </a:r>
            <a:r>
              <a:rPr lang="en-US" baseline="-25000" dirty="0">
                <a:solidFill>
                  <a:schemeClr val="tx1"/>
                </a:solidFill>
              </a:rPr>
              <a:t>2</a:t>
            </a:r>
            <a:endParaRPr lang="en-US" dirty="0">
              <a:solidFill>
                <a:schemeClr val="tx1"/>
              </a:solidFill>
            </a:endParaRPr>
          </a:p>
        </p:txBody>
      </p:sp>
      <p:sp>
        <p:nvSpPr>
          <p:cNvPr id="19" name="Rectangle 18"/>
          <p:cNvSpPr/>
          <p:nvPr/>
        </p:nvSpPr>
        <p:spPr>
          <a:xfrm>
            <a:off x="7205663" y="4549775"/>
            <a:ext cx="42227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a:t>
            </a:r>
            <a:r>
              <a:rPr lang="en-US" sz="1600" baseline="-25000" dirty="0">
                <a:solidFill>
                  <a:schemeClr val="tx1"/>
                </a:solidFill>
              </a:rPr>
              <a:t>3</a:t>
            </a:r>
            <a:endParaRPr lang="en-US" sz="16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4413</TotalTime>
  <Words>3756</Words>
  <Application>Microsoft Office PowerPoint</Application>
  <PresentationFormat>On-screen Show (4:3)</PresentationFormat>
  <Paragraphs>216</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Equation</vt:lpstr>
      <vt:lpstr>Modeling the Axon</vt:lpstr>
      <vt:lpstr>Neuron Anatomy</vt:lpstr>
      <vt:lpstr>Ion Movement</vt:lpstr>
      <vt:lpstr>Biological Significance of Myelination</vt:lpstr>
      <vt:lpstr>Biological Significance of Myelination</vt:lpstr>
      <vt:lpstr>Biological Significance of Myelination</vt:lpstr>
      <vt:lpstr>Circuit Notation</vt:lpstr>
      <vt:lpstr>Circuit Laws</vt:lpstr>
      <vt:lpstr>Circuit Laws</vt:lpstr>
      <vt:lpstr>Circuit Model</vt:lpstr>
      <vt:lpstr>Circuit Model</vt:lpstr>
      <vt:lpstr>Equations- Circuit Model</vt:lpstr>
      <vt:lpstr>Reducing Dimensions</vt:lpstr>
      <vt:lpstr>Reducing Dimensions</vt:lpstr>
      <vt:lpstr>Resting Potential</vt:lpstr>
      <vt:lpstr>Action Potential Conditions</vt:lpstr>
      <vt:lpstr>Action Potential Conditions</vt:lpstr>
      <vt:lpstr>Circuit Equations of a Node</vt:lpstr>
      <vt:lpstr>Multiple Nodes</vt:lpstr>
      <vt:lpstr>Multiple Nodes</vt:lpstr>
      <vt:lpstr>Multiple Nodes</vt:lpstr>
      <vt:lpstr>The General Case (N nodes)</vt:lpstr>
      <vt:lpstr>Results</vt:lpstr>
      <vt:lpstr>Results</vt:lpstr>
      <vt:lpstr>Results</vt:lpstr>
      <vt:lpstr>Results</vt:lpstr>
      <vt:lpstr>Results</vt:lpstr>
      <vt:lpstr>Results</vt:lpstr>
      <vt:lpstr>Results</vt:lpstr>
      <vt:lpstr>Results</vt:lpstr>
      <vt:lpstr>Transmission Failure</vt:lpstr>
      <vt:lpstr>Transmission Failure</vt:lpstr>
      <vt:lpstr>The Importance of Myelination</vt:lpstr>
      <vt:lpstr>The Importance of Myelination</vt:lpstr>
      <vt:lpstr>The Importance of Myelination</vt:lpstr>
      <vt:lpstr>The Importance of Myelination</vt:lpstr>
      <vt:lpstr>The Importance of Myelination</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Koons</dc:creator>
  <cp:lastModifiedBy>bdeng1</cp:lastModifiedBy>
  <cp:revision>256</cp:revision>
  <dcterms:created xsi:type="dcterms:W3CDTF">2008-07-09T01:26:56Z</dcterms:created>
  <dcterms:modified xsi:type="dcterms:W3CDTF">2010-01-22T16:51:47Z</dcterms:modified>
</cp:coreProperties>
</file>