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45"/>
  </p:notesMasterIdLst>
  <p:sldIdLst>
    <p:sldId id="256" r:id="rId2"/>
    <p:sldId id="337" r:id="rId3"/>
    <p:sldId id="338" r:id="rId4"/>
    <p:sldId id="327" r:id="rId5"/>
    <p:sldId id="325" r:id="rId6"/>
    <p:sldId id="328" r:id="rId7"/>
    <p:sldId id="329" r:id="rId8"/>
    <p:sldId id="324" r:id="rId9"/>
    <p:sldId id="330" r:id="rId10"/>
    <p:sldId id="312" r:id="rId11"/>
    <p:sldId id="331" r:id="rId12"/>
    <p:sldId id="318" r:id="rId13"/>
    <p:sldId id="332" r:id="rId14"/>
    <p:sldId id="280" r:id="rId15"/>
    <p:sldId id="275" r:id="rId16"/>
    <p:sldId id="279" r:id="rId17"/>
    <p:sldId id="281" r:id="rId18"/>
    <p:sldId id="309" r:id="rId19"/>
    <p:sldId id="277" r:id="rId20"/>
    <p:sldId id="335" r:id="rId21"/>
    <p:sldId id="278" r:id="rId22"/>
    <p:sldId id="276" r:id="rId23"/>
    <p:sldId id="311" r:id="rId24"/>
    <p:sldId id="274" r:id="rId25"/>
    <p:sldId id="306" r:id="rId26"/>
    <p:sldId id="314" r:id="rId27"/>
    <p:sldId id="340" r:id="rId28"/>
    <p:sldId id="336" r:id="rId29"/>
    <p:sldId id="297" r:id="rId30"/>
    <p:sldId id="298" r:id="rId31"/>
    <p:sldId id="303" r:id="rId32"/>
    <p:sldId id="304" r:id="rId33"/>
    <p:sldId id="305" r:id="rId34"/>
    <p:sldId id="300" r:id="rId35"/>
    <p:sldId id="302" r:id="rId36"/>
    <p:sldId id="301" r:id="rId37"/>
    <p:sldId id="299" r:id="rId38"/>
    <p:sldId id="315" r:id="rId39"/>
    <p:sldId id="307" r:id="rId40"/>
    <p:sldId id="283" r:id="rId41"/>
    <p:sldId id="339" r:id="rId42"/>
    <p:sldId id="313" r:id="rId43"/>
    <p:sldId id="334" r:id="rId4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66FF"/>
    <a:srgbClr val="969696"/>
    <a:srgbClr val="000099"/>
    <a:srgbClr val="6600FF"/>
    <a:srgbClr val="FFFFCC"/>
    <a:srgbClr val="CCCCFF"/>
    <a:srgbClr val="663300"/>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32" autoAdjust="0"/>
    <p:restoredTop sz="94876" autoAdjust="0"/>
  </p:normalViewPr>
  <p:slideViewPr>
    <p:cSldViewPr>
      <p:cViewPr varScale="1">
        <p:scale>
          <a:sx n="89" d="100"/>
          <a:sy n="89" d="100"/>
        </p:scale>
        <p:origin x="276"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50.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76.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77.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80.wmf"/><Relationship Id="rId1" Type="http://schemas.openxmlformats.org/officeDocument/2006/relationships/image" Target="../media/image79.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2.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image" Target="../media/image2.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2.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image" Target="../media/image13.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6.wmf"/><Relationship Id="rId1" Type="http://schemas.openxmlformats.org/officeDocument/2006/relationships/image" Target="../media/image2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26C6D9CF-96D7-4032-985C-5B4806564531}" type="datetimeFigureOut">
              <a:rPr lang="en-US"/>
              <a:pPr/>
              <a:t>8/28/2014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C1D10CB0-AFBE-4DD2-B0A3-F146C1BFF960}" type="slidenum">
              <a:rPr lang="en-US"/>
              <a:pPr/>
              <a:t>‹#›</a:t>
            </a:fld>
            <a:endParaRPr lang="en-US"/>
          </a:p>
        </p:txBody>
      </p:sp>
    </p:spTree>
    <p:extLst>
      <p:ext uri="{BB962C8B-B14F-4D97-AF65-F5344CB8AC3E}">
        <p14:creationId xmlns:p14="http://schemas.microsoft.com/office/powerpoint/2010/main" val="364838305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Noah: This circuit model represents one node of Ranvier, in that it contains the active and passive channels that allow for ion exchange. The Ion diffusion that occurs through the passive channels is represented by a diffuser &lt;point to diffuser symbol&gt; and the EMF {electro-motive force} is represented by a battery. Furthermore, ion exchange involves resistance, so there is a resistor included in each branch. In this model, the Sodium channels are together, and are represented by a serial branch, and the Potassium channels are parallel, represented by a parallel branch. This is the opposite configuration of the model Adrienne and Ty presented earlier [So they are going first? yes]. Furthermore, the active pump has been represented as 2 parallel inductors in series with a resistor, and the cell membrane is represented by a capacitor. </a:t>
            </a:r>
          </a:p>
        </p:txBody>
      </p:sp>
      <p:sp>
        <p:nvSpPr>
          <p:cNvPr id="45060" name="Slide Number Placeholder 3"/>
          <p:cNvSpPr>
            <a:spLocks noGrp="1"/>
          </p:cNvSpPr>
          <p:nvPr>
            <p:ph type="sldNum" sz="quarter" idx="5"/>
          </p:nvPr>
        </p:nvSpPr>
        <p:spPr bwMode="auto">
          <a:noFill/>
          <a:ln>
            <a:miter lim="800000"/>
            <a:headEnd/>
            <a:tailEnd/>
          </a:ln>
        </p:spPr>
        <p:txBody>
          <a:bodyPr/>
          <a:lstStyle/>
          <a:p>
            <a:fld id="{528DB94C-09E8-47F7-AC77-A51907949127}" type="slidenum">
              <a:rPr lang="en-US"/>
              <a:pPr/>
              <a:t>4</a:t>
            </a:fld>
            <a:endParaRPr lang="en-US"/>
          </a:p>
        </p:txBody>
      </p:sp>
    </p:spTree>
    <p:extLst>
      <p:ext uri="{BB962C8B-B14F-4D97-AF65-F5344CB8AC3E}">
        <p14:creationId xmlns:p14="http://schemas.microsoft.com/office/powerpoint/2010/main" val="9527828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Susan: Here is the three-dimensional picture of the previous graph. Notice that the pulse vanishes around the 15</a:t>
            </a:r>
            <a:r>
              <a:rPr lang="en-US" baseline="30000" smtClean="0"/>
              <a:t>th</a:t>
            </a:r>
            <a:r>
              <a:rPr lang="en-US" smtClean="0"/>
              <a:t> node.</a:t>
            </a:r>
          </a:p>
        </p:txBody>
      </p:sp>
      <p:sp>
        <p:nvSpPr>
          <p:cNvPr id="47108" name="Slide Number Placeholder 3"/>
          <p:cNvSpPr>
            <a:spLocks noGrp="1"/>
          </p:cNvSpPr>
          <p:nvPr>
            <p:ph type="sldNum" sz="quarter" idx="5"/>
          </p:nvPr>
        </p:nvSpPr>
        <p:spPr bwMode="auto">
          <a:noFill/>
          <a:ln>
            <a:miter lim="800000"/>
            <a:headEnd/>
            <a:tailEnd/>
          </a:ln>
        </p:spPr>
        <p:txBody>
          <a:bodyPr/>
          <a:lstStyle/>
          <a:p>
            <a:fld id="{58C8C5E6-DF5D-4D5D-B307-E1BD2D0B7C64}" type="slidenum">
              <a:rPr lang="en-US"/>
              <a:pPr/>
              <a:t>26</a:t>
            </a:fld>
            <a:endParaRPr lang="en-US"/>
          </a:p>
        </p:txBody>
      </p:sp>
    </p:spTree>
    <p:extLst>
      <p:ext uri="{BB962C8B-B14F-4D97-AF65-F5344CB8AC3E}">
        <p14:creationId xmlns:p14="http://schemas.microsoft.com/office/powerpoint/2010/main" val="22993651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Noah: By linking multiple nodes together with resistors in between, we can represent an axon. The external current is injected into the circuit by the cell body &lt;Point to it&gt;, and then passes through alternating nodes &lt;Point to one&gt; and </a:t>
            </a:r>
            <a:r>
              <a:rPr lang="en-US" dirty="0" err="1" smtClean="0"/>
              <a:t>myelinated</a:t>
            </a:r>
            <a:r>
              <a:rPr lang="en-US" dirty="0" smtClean="0"/>
              <a:t> segments &lt;Point to one&gt;. Each node is then represented by the equations previously derived.</a:t>
            </a:r>
          </a:p>
        </p:txBody>
      </p:sp>
      <p:sp>
        <p:nvSpPr>
          <p:cNvPr id="48132" name="Slide Number Placeholder 3"/>
          <p:cNvSpPr>
            <a:spLocks noGrp="1"/>
          </p:cNvSpPr>
          <p:nvPr>
            <p:ph type="sldNum" sz="quarter" idx="5"/>
          </p:nvPr>
        </p:nvSpPr>
        <p:spPr bwMode="auto">
          <a:noFill/>
          <a:ln>
            <a:miter lim="800000"/>
            <a:headEnd/>
            <a:tailEnd/>
          </a:ln>
        </p:spPr>
        <p:txBody>
          <a:bodyPr/>
          <a:lstStyle/>
          <a:p>
            <a:fld id="{F40C4154-23A6-4D48-8A9E-3DAF0CDF4B60}" type="slidenum">
              <a:rPr lang="en-US"/>
              <a:pPr/>
              <a:t>30</a:t>
            </a:fld>
            <a:endParaRPr lang="en-US"/>
          </a:p>
        </p:txBody>
      </p:sp>
    </p:spTree>
    <p:extLst>
      <p:ext uri="{BB962C8B-B14F-4D97-AF65-F5344CB8AC3E}">
        <p14:creationId xmlns:p14="http://schemas.microsoft.com/office/powerpoint/2010/main" val="27865555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Susan: Myelination is very important to the transmission of neural impulses. It increases transmission speed by insulating the electrical impulse from leaks. Electrically, it reduces the capacitance of the membrane, which reduces the amount of charge that can be stored in these regions.  Therefore less current can leak. &lt;Cycle through the next three slides.&gt;</a:t>
            </a:r>
          </a:p>
        </p:txBody>
      </p:sp>
      <p:sp>
        <p:nvSpPr>
          <p:cNvPr id="49156" name="Slide Number Placeholder 3"/>
          <p:cNvSpPr>
            <a:spLocks noGrp="1"/>
          </p:cNvSpPr>
          <p:nvPr>
            <p:ph type="sldNum" sz="quarter" idx="5"/>
          </p:nvPr>
        </p:nvSpPr>
        <p:spPr bwMode="auto">
          <a:noFill/>
          <a:ln>
            <a:miter lim="800000"/>
            <a:headEnd/>
            <a:tailEnd/>
          </a:ln>
        </p:spPr>
        <p:txBody>
          <a:bodyPr/>
          <a:lstStyle/>
          <a:p>
            <a:fld id="{80FFE25E-59D4-40F6-BE2D-B8C5715427A3}" type="slidenum">
              <a:rPr lang="en-US"/>
              <a:pPr/>
              <a:t>31</a:t>
            </a:fld>
            <a:endParaRPr lang="en-US"/>
          </a:p>
        </p:txBody>
      </p:sp>
    </p:spTree>
    <p:extLst>
      <p:ext uri="{BB962C8B-B14F-4D97-AF65-F5344CB8AC3E}">
        <p14:creationId xmlns:p14="http://schemas.microsoft.com/office/powerpoint/2010/main" val="39675133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0180" name="Slide Number Placeholder 3"/>
          <p:cNvSpPr>
            <a:spLocks noGrp="1"/>
          </p:cNvSpPr>
          <p:nvPr>
            <p:ph type="sldNum" sz="quarter" idx="5"/>
          </p:nvPr>
        </p:nvSpPr>
        <p:spPr bwMode="auto">
          <a:noFill/>
          <a:ln>
            <a:miter lim="800000"/>
            <a:headEnd/>
            <a:tailEnd/>
          </a:ln>
        </p:spPr>
        <p:txBody>
          <a:bodyPr/>
          <a:lstStyle/>
          <a:p>
            <a:fld id="{F0FE8501-13CB-4E6B-80F9-445B0B442F9D}" type="slidenum">
              <a:rPr lang="en-US"/>
              <a:pPr/>
              <a:t>32</a:t>
            </a:fld>
            <a:endParaRPr lang="en-US"/>
          </a:p>
        </p:txBody>
      </p:sp>
    </p:spTree>
    <p:extLst>
      <p:ext uri="{BB962C8B-B14F-4D97-AF65-F5344CB8AC3E}">
        <p14:creationId xmlns:p14="http://schemas.microsoft.com/office/powerpoint/2010/main" val="40024416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Susan: The fewer ion channels available, as in a myelinated axon, the more quickly the pulse can move, because ion exchange takes a certain amount of time.</a:t>
            </a:r>
          </a:p>
        </p:txBody>
      </p:sp>
      <p:sp>
        <p:nvSpPr>
          <p:cNvPr id="51204" name="Slide Number Placeholder 3"/>
          <p:cNvSpPr>
            <a:spLocks noGrp="1"/>
          </p:cNvSpPr>
          <p:nvPr>
            <p:ph type="sldNum" sz="quarter" idx="5"/>
          </p:nvPr>
        </p:nvSpPr>
        <p:spPr bwMode="auto">
          <a:noFill/>
          <a:ln>
            <a:miter lim="800000"/>
            <a:headEnd/>
            <a:tailEnd/>
          </a:ln>
        </p:spPr>
        <p:txBody>
          <a:bodyPr/>
          <a:lstStyle/>
          <a:p>
            <a:fld id="{542C82FD-06CB-4A0A-B6CB-AF5676B7EDC2}" type="slidenum">
              <a:rPr lang="en-US"/>
              <a:pPr/>
              <a:t>33</a:t>
            </a:fld>
            <a:endParaRPr lang="en-US"/>
          </a:p>
        </p:txBody>
      </p:sp>
    </p:spTree>
    <p:extLst>
      <p:ext uri="{BB962C8B-B14F-4D97-AF65-F5344CB8AC3E}">
        <p14:creationId xmlns:p14="http://schemas.microsoft.com/office/powerpoint/2010/main" val="41995054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Noah:  Let’s review our four-dimensional system of equations.  This equation is for a single node of Ranvier. &lt;Pause for a second or two.&gt;  We can use this equation to generalize to the multiple node situation of an axon.  </a:t>
            </a:r>
          </a:p>
        </p:txBody>
      </p:sp>
      <p:sp>
        <p:nvSpPr>
          <p:cNvPr id="52228" name="Slide Number Placeholder 3"/>
          <p:cNvSpPr>
            <a:spLocks noGrp="1"/>
          </p:cNvSpPr>
          <p:nvPr>
            <p:ph type="sldNum" sz="quarter" idx="5"/>
          </p:nvPr>
        </p:nvSpPr>
        <p:spPr bwMode="auto">
          <a:noFill/>
          <a:ln>
            <a:miter lim="800000"/>
            <a:headEnd/>
            <a:tailEnd/>
          </a:ln>
        </p:spPr>
        <p:txBody>
          <a:bodyPr/>
          <a:lstStyle/>
          <a:p>
            <a:fld id="{C64DD4A8-3149-4858-901D-34579EAFDA7B}" type="slidenum">
              <a:rPr lang="en-US"/>
              <a:pPr/>
              <a:t>34</a:t>
            </a:fld>
            <a:endParaRPr lang="en-US"/>
          </a:p>
        </p:txBody>
      </p:sp>
    </p:spTree>
    <p:extLst>
      <p:ext uri="{BB962C8B-B14F-4D97-AF65-F5344CB8AC3E}">
        <p14:creationId xmlns:p14="http://schemas.microsoft.com/office/powerpoint/2010/main" val="28707600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Noah: We model the coupling of the nodes by adding linear resistors between the nodes.  Using the current law, we can add a coupling current term to the end of the top equation.  The Kirchhoff loop to use here goes from the first capacitor to the top resistor to the second capacitor to the bottom resistor.  Calling this current I_out, we can solve for I_out and we obtain the coupling expression right here &lt;Point to the top coupling term&gt;.  However, we add this same term with the opposite sign for the second node, as it is the same current but is incoming &lt;Click and/or point&gt;.</a:t>
            </a:r>
          </a:p>
        </p:txBody>
      </p:sp>
      <p:sp>
        <p:nvSpPr>
          <p:cNvPr id="53252" name="Slide Number Placeholder 3"/>
          <p:cNvSpPr>
            <a:spLocks noGrp="1"/>
          </p:cNvSpPr>
          <p:nvPr>
            <p:ph type="sldNum" sz="quarter" idx="5"/>
          </p:nvPr>
        </p:nvSpPr>
        <p:spPr bwMode="auto">
          <a:noFill/>
          <a:ln>
            <a:miter lim="800000"/>
            <a:headEnd/>
            <a:tailEnd/>
          </a:ln>
        </p:spPr>
        <p:txBody>
          <a:bodyPr/>
          <a:lstStyle/>
          <a:p>
            <a:fld id="{58691867-716C-485E-8F81-9DE86CD73E81}" type="slidenum">
              <a:rPr lang="en-US"/>
              <a:pPr/>
              <a:t>35</a:t>
            </a:fld>
            <a:endParaRPr lang="en-US"/>
          </a:p>
        </p:txBody>
      </p:sp>
    </p:spTree>
    <p:extLst>
      <p:ext uri="{BB962C8B-B14F-4D97-AF65-F5344CB8AC3E}">
        <p14:creationId xmlns:p14="http://schemas.microsoft.com/office/powerpoint/2010/main" val="19065109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bwMode="auto">
          <a:noFill/>
          <a:ln>
            <a:miter lim="800000"/>
            <a:headEnd/>
            <a:tailEnd/>
          </a:ln>
        </p:spPr>
        <p:txBody>
          <a:bodyPr/>
          <a:lstStyle/>
          <a:p>
            <a:fld id="{75C9789F-978A-4326-A63C-0E02B40F59D4}" type="slidenum">
              <a:rPr lang="en-US"/>
              <a:pPr/>
              <a:t>36</a:t>
            </a:fld>
            <a:endParaRPr lang="en-US"/>
          </a:p>
        </p:txBody>
      </p:sp>
      <p:sp>
        <p:nvSpPr>
          <p:cNvPr id="5427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427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Noah: Using recursion, it is straightforward to derive a general expression for a system with N nodes.  It will be a system with 4N equations, but each set of four equations is nearly identical.  The only difference between each nodal equation are the ingoing and outgoing currents of the first equation.  Everything else is identical for each node (aside from the superscript).  In particular, we can derive the following equations to give the incoming and outgoing currents for each node &lt;Point to the bottom set&gt;.</a:t>
            </a:r>
          </a:p>
        </p:txBody>
      </p:sp>
    </p:spTree>
    <p:extLst>
      <p:ext uri="{BB962C8B-B14F-4D97-AF65-F5344CB8AC3E}">
        <p14:creationId xmlns:p14="http://schemas.microsoft.com/office/powerpoint/2010/main" val="1228819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Susan: Here’s the 3d representation of a neural pulse traveling 100 nodes. Again, note the time lag between the time the pulse is transmitted to the first node and the time it reaches the final node. Biologically, we might guess that reducing the capacitance and increasing the myelination might increase the transmission speed of the pulse.</a:t>
            </a:r>
          </a:p>
        </p:txBody>
      </p:sp>
      <p:sp>
        <p:nvSpPr>
          <p:cNvPr id="55300" name="Slide Number Placeholder 3"/>
          <p:cNvSpPr>
            <a:spLocks noGrp="1"/>
          </p:cNvSpPr>
          <p:nvPr>
            <p:ph type="sldNum" sz="quarter" idx="5"/>
          </p:nvPr>
        </p:nvSpPr>
        <p:spPr bwMode="auto">
          <a:noFill/>
          <a:ln>
            <a:miter lim="800000"/>
            <a:headEnd/>
            <a:tailEnd/>
          </a:ln>
        </p:spPr>
        <p:txBody>
          <a:bodyPr/>
          <a:lstStyle/>
          <a:p>
            <a:fld id="{B8DAE508-8146-4E96-9EE7-F9BD9A1C27A3}" type="slidenum">
              <a:rPr lang="en-US"/>
              <a:pPr/>
              <a:t>37</a:t>
            </a:fld>
            <a:endParaRPr lang="en-US"/>
          </a:p>
        </p:txBody>
      </p:sp>
    </p:spTree>
    <p:extLst>
      <p:ext uri="{BB962C8B-B14F-4D97-AF65-F5344CB8AC3E}">
        <p14:creationId xmlns:p14="http://schemas.microsoft.com/office/powerpoint/2010/main" val="5804371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Susan: Here’s the 3d representation of a neural pulse traveling 100 nodes. Again, note the time lag between the time the pulse is transmitted to the first node and the time it reaches the final node. Biologically, we might guess that reducing the capacitance and increasing the myelination might increase the transmission speed of the pulse.</a:t>
            </a:r>
          </a:p>
        </p:txBody>
      </p:sp>
      <p:sp>
        <p:nvSpPr>
          <p:cNvPr id="56324" name="Slide Number Placeholder 3"/>
          <p:cNvSpPr>
            <a:spLocks noGrp="1"/>
          </p:cNvSpPr>
          <p:nvPr>
            <p:ph type="sldNum" sz="quarter" idx="5"/>
          </p:nvPr>
        </p:nvSpPr>
        <p:spPr bwMode="auto">
          <a:noFill/>
          <a:ln>
            <a:miter lim="800000"/>
            <a:headEnd/>
            <a:tailEnd/>
          </a:ln>
        </p:spPr>
        <p:txBody>
          <a:bodyPr/>
          <a:lstStyle/>
          <a:p>
            <a:fld id="{901481A9-4089-47DA-8A8A-CCBCA3C87CC3}" type="slidenum">
              <a:rPr lang="en-US"/>
              <a:pPr/>
              <a:t>38</a:t>
            </a:fld>
            <a:endParaRPr lang="en-US"/>
          </a:p>
        </p:txBody>
      </p:sp>
    </p:spTree>
    <p:extLst>
      <p:ext uri="{BB962C8B-B14F-4D97-AF65-F5344CB8AC3E}">
        <p14:creationId xmlns:p14="http://schemas.microsoft.com/office/powerpoint/2010/main" val="13475987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Noah: This circuit model represents one node of Ranvier, in that it contains the active and passive channels that allow for ion exchange. The Ion diffusion that occurs through the passive channels is represented by a diffuser &lt;point to diffuser symbol&gt; and the EMF {electro-motive force} is represented by a battery. Furthermore, ion exchange involves resistance, so there is a resistor included in each branch. In this model, the Sodium channels are together, and are represented by a serial branch, and the Potassium channels are parallel, represented by a parallel branch. This is the opposite configuration of the model Adrienne and Ty presented earlier [So they are going first? yes]. Furthermore, the active pump has been represented as 2 parallel inductors in series with a resistor, and the cell membrane is represented by a capacitor. </a:t>
            </a:r>
          </a:p>
        </p:txBody>
      </p:sp>
      <p:sp>
        <p:nvSpPr>
          <p:cNvPr id="45060" name="Slide Number Placeholder 3"/>
          <p:cNvSpPr>
            <a:spLocks noGrp="1"/>
          </p:cNvSpPr>
          <p:nvPr>
            <p:ph type="sldNum" sz="quarter" idx="5"/>
          </p:nvPr>
        </p:nvSpPr>
        <p:spPr bwMode="auto">
          <a:noFill/>
          <a:ln>
            <a:miter lim="800000"/>
            <a:headEnd/>
            <a:tailEnd/>
          </a:ln>
        </p:spPr>
        <p:txBody>
          <a:bodyPr/>
          <a:lstStyle/>
          <a:p>
            <a:fld id="{528DB94C-09E8-47F7-AC77-A51907949127}" type="slidenum">
              <a:rPr lang="en-US"/>
              <a:pPr/>
              <a:t>5</a:t>
            </a:fld>
            <a:endParaRPr lang="en-US"/>
          </a:p>
        </p:txBody>
      </p:sp>
    </p:spTree>
    <p:extLst>
      <p:ext uri="{BB962C8B-B14F-4D97-AF65-F5344CB8AC3E}">
        <p14:creationId xmlns:p14="http://schemas.microsoft.com/office/powerpoint/2010/main" val="21437488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Susan: We wondered at what point the capacitance prevented the pulse from traveling down the axon. By changing the capacitance, it became apparent that somewhere between .65 and .7 pF, the pulse failed to transmit along the axon.</a:t>
            </a:r>
          </a:p>
        </p:txBody>
      </p:sp>
      <p:sp>
        <p:nvSpPr>
          <p:cNvPr id="57348" name="Slide Number Placeholder 3"/>
          <p:cNvSpPr>
            <a:spLocks noGrp="1"/>
          </p:cNvSpPr>
          <p:nvPr>
            <p:ph type="sldNum" sz="quarter" idx="5"/>
          </p:nvPr>
        </p:nvSpPr>
        <p:spPr bwMode="auto">
          <a:noFill/>
          <a:ln>
            <a:miter lim="800000"/>
            <a:headEnd/>
            <a:tailEnd/>
          </a:ln>
        </p:spPr>
        <p:txBody>
          <a:bodyPr/>
          <a:lstStyle/>
          <a:p>
            <a:fld id="{6E2E0B21-9A50-4D9A-89FC-DDC13FDA7F35}" type="slidenum">
              <a:rPr lang="en-US"/>
              <a:pPr/>
              <a:t>39</a:t>
            </a:fld>
            <a:endParaRPr lang="en-US"/>
          </a:p>
        </p:txBody>
      </p:sp>
    </p:spTree>
    <p:extLst>
      <p:ext uri="{BB962C8B-B14F-4D97-AF65-F5344CB8AC3E}">
        <p14:creationId xmlns:p14="http://schemas.microsoft.com/office/powerpoint/2010/main" val="3396898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D10CB0-AFBE-4DD2-B0A3-F146C1BFF960}" type="slidenum">
              <a:rPr lang="en-US" smtClean="0"/>
              <a:pPr/>
              <a:t>43</a:t>
            </a:fld>
            <a:endParaRPr lang="en-US"/>
          </a:p>
        </p:txBody>
      </p:sp>
    </p:spTree>
    <p:extLst>
      <p:ext uri="{BB962C8B-B14F-4D97-AF65-F5344CB8AC3E}">
        <p14:creationId xmlns:p14="http://schemas.microsoft.com/office/powerpoint/2010/main" val="37170910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Noah: This circuit model represents one node of Ranvier, in that it contains the active and passive channels that allow for ion exchange. The Ion diffusion that occurs through the passive channels is represented by a diffuser &lt;point to diffuser symbol&gt; and the EMF {electro-motive force} is represented by a battery. Furthermore, ion exchange involves resistance, so there is a resistor included in each branch. In this model, the Sodium channels are together, and are represented by a serial branch, and the Potassium channels are parallel, represented by a parallel branch. This is the opposite configuration of the model Adrienne and Ty presented earlier [So they are going first? yes]. Furthermore, the active pump has been represented as 2 parallel inductors in series with a resistor, and the cell membrane is represented by a capacitor. </a:t>
            </a:r>
          </a:p>
        </p:txBody>
      </p:sp>
      <p:sp>
        <p:nvSpPr>
          <p:cNvPr id="45060" name="Slide Number Placeholder 3"/>
          <p:cNvSpPr>
            <a:spLocks noGrp="1"/>
          </p:cNvSpPr>
          <p:nvPr>
            <p:ph type="sldNum" sz="quarter" idx="5"/>
          </p:nvPr>
        </p:nvSpPr>
        <p:spPr bwMode="auto">
          <a:noFill/>
          <a:ln>
            <a:miter lim="800000"/>
            <a:headEnd/>
            <a:tailEnd/>
          </a:ln>
        </p:spPr>
        <p:txBody>
          <a:bodyPr/>
          <a:lstStyle/>
          <a:p>
            <a:fld id="{528DB94C-09E8-47F7-AC77-A51907949127}" type="slidenum">
              <a:rPr lang="en-US"/>
              <a:pPr/>
              <a:t>6</a:t>
            </a:fld>
            <a:endParaRPr lang="en-US"/>
          </a:p>
        </p:txBody>
      </p:sp>
    </p:spTree>
    <p:extLst>
      <p:ext uri="{BB962C8B-B14F-4D97-AF65-F5344CB8AC3E}">
        <p14:creationId xmlns:p14="http://schemas.microsoft.com/office/powerpoint/2010/main" val="18532780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Noah: This circuit model represents one node of Ranvier, in that it contains the active and passive channels that allow for ion exchange. The Ion diffusion that occurs through the passive channels is represented by a diffuser &lt;point to diffuser symbol&gt; and the EMF {electro-motive force} is represented by a battery. Furthermore, ion exchange involves resistance, so there is a resistor included in each branch. In this model, the Sodium channels are together, and are represented by a serial branch, and the Potassium channels are parallel, represented by a parallel branch. This is the opposite configuration of the model Adrienne and Ty presented earlier [So they are going first? yes]. Furthermore, the active pump has been represented as 2 parallel inductors in series with a resistor, and the cell membrane is represented by a capacitor. </a:t>
            </a:r>
          </a:p>
        </p:txBody>
      </p:sp>
      <p:sp>
        <p:nvSpPr>
          <p:cNvPr id="45060" name="Slide Number Placeholder 3"/>
          <p:cNvSpPr>
            <a:spLocks noGrp="1"/>
          </p:cNvSpPr>
          <p:nvPr>
            <p:ph type="sldNum" sz="quarter" idx="5"/>
          </p:nvPr>
        </p:nvSpPr>
        <p:spPr bwMode="auto">
          <a:noFill/>
          <a:ln>
            <a:miter lim="800000"/>
            <a:headEnd/>
            <a:tailEnd/>
          </a:ln>
        </p:spPr>
        <p:txBody>
          <a:bodyPr/>
          <a:lstStyle/>
          <a:p>
            <a:fld id="{528DB94C-09E8-47F7-AC77-A51907949127}" type="slidenum">
              <a:rPr lang="en-US"/>
              <a:pPr/>
              <a:t>7</a:t>
            </a:fld>
            <a:endParaRPr lang="en-US"/>
          </a:p>
        </p:txBody>
      </p:sp>
    </p:spTree>
    <p:extLst>
      <p:ext uri="{BB962C8B-B14F-4D97-AF65-F5344CB8AC3E}">
        <p14:creationId xmlns:p14="http://schemas.microsoft.com/office/powerpoint/2010/main" val="23964636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Noah: This circuit model represents one node of Ranvier, in that it contains the active and passive channels that allow for ion exchange. The Ion diffusion that occurs through the passive channels is represented by a diffuser &lt;point to diffuser symbol&gt; and the EMF {electro-motive force} is represented by a battery. Furthermore, ion exchange involves resistance, so there is a resistor included in each branch. In this model, the Sodium channels are together, and are represented by a serial branch, and the Potassium channels are parallel, represented by a parallel branch. This is the opposite configuration of the model Adrienne and Ty presented earlier [So they are going first? yes]. Furthermore, the active pump has been represented as 2 parallel inductors in series with a resistor, and the cell membrane is represented by a capacitor. </a:t>
            </a:r>
          </a:p>
        </p:txBody>
      </p:sp>
      <p:sp>
        <p:nvSpPr>
          <p:cNvPr id="45060" name="Slide Number Placeholder 3"/>
          <p:cNvSpPr>
            <a:spLocks noGrp="1"/>
          </p:cNvSpPr>
          <p:nvPr>
            <p:ph type="sldNum" sz="quarter" idx="5"/>
          </p:nvPr>
        </p:nvSpPr>
        <p:spPr bwMode="auto">
          <a:noFill/>
          <a:ln>
            <a:miter lim="800000"/>
            <a:headEnd/>
            <a:tailEnd/>
          </a:ln>
        </p:spPr>
        <p:txBody>
          <a:bodyPr/>
          <a:lstStyle/>
          <a:p>
            <a:fld id="{528DB94C-09E8-47F7-AC77-A51907949127}" type="slidenum">
              <a:rPr lang="en-US"/>
              <a:pPr/>
              <a:t>9</a:t>
            </a:fld>
            <a:endParaRPr lang="en-US"/>
          </a:p>
        </p:txBody>
      </p:sp>
    </p:spTree>
    <p:extLst>
      <p:ext uri="{BB962C8B-B14F-4D97-AF65-F5344CB8AC3E}">
        <p14:creationId xmlns:p14="http://schemas.microsoft.com/office/powerpoint/2010/main" val="34877294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Noah: This circuit model represents one node of Ranvier, in that it contains the active and passive channels that allow for ion exchange. The Ion diffusion that occurs through the passive channels is represented by a diffuser &lt;point to diffuser symbol&gt; and the EMF {electro-motive force} is represented by a battery. Furthermore, ion exchange involves resistance, so there is a resistor included in each branch. In this model, the Sodium channels are together, and are represented by a serial branch, and the Potassium channels are parallel, represented by a parallel branch. This is the opposite configuration of the model Adrienne and Ty presented earlier [So they are going first? yes]. Furthermore, the active pump has been represented as 2 parallel inductors in series with a resistor, and the cell membrane is represented by a capacitor. </a:t>
            </a:r>
          </a:p>
        </p:txBody>
      </p:sp>
      <p:sp>
        <p:nvSpPr>
          <p:cNvPr id="45060" name="Slide Number Placeholder 3"/>
          <p:cNvSpPr>
            <a:spLocks noGrp="1"/>
          </p:cNvSpPr>
          <p:nvPr>
            <p:ph type="sldNum" sz="quarter" idx="5"/>
          </p:nvPr>
        </p:nvSpPr>
        <p:spPr bwMode="auto">
          <a:noFill/>
          <a:ln>
            <a:miter lim="800000"/>
            <a:headEnd/>
            <a:tailEnd/>
          </a:ln>
        </p:spPr>
        <p:txBody>
          <a:bodyPr/>
          <a:lstStyle/>
          <a:p>
            <a:fld id="{528DB94C-09E8-47F7-AC77-A51907949127}" type="slidenum">
              <a:rPr lang="en-US"/>
              <a:pPr/>
              <a:t>11</a:t>
            </a:fld>
            <a:endParaRPr lang="en-US"/>
          </a:p>
        </p:txBody>
      </p:sp>
    </p:spTree>
    <p:extLst>
      <p:ext uri="{BB962C8B-B14F-4D97-AF65-F5344CB8AC3E}">
        <p14:creationId xmlns:p14="http://schemas.microsoft.com/office/powerpoint/2010/main" val="21643042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Noah: This circuit model represents one node of Ranvier, in that it contains the active and passive channels that allow for ion exchange. The Ion diffusion that occurs through the passive channels is represented by a diffuser &lt;point to diffuser symbol&gt; and the EMF {electro-motive force} is represented by a battery. Furthermore, ion exchange involves resistance, so there is a resistor included in each branch. In this model, the Sodium channels are together, and are represented by a serial branch, and the Potassium channels are parallel, represented by a parallel branch. This is the opposite configuration of the model Adrienne and Ty presented earlier [So they are going first? yes]. Furthermore, the active pump has been represented as 2 parallel inductors in series with a resistor, and the cell membrane is represented by a capacitor. </a:t>
            </a:r>
          </a:p>
        </p:txBody>
      </p:sp>
      <p:sp>
        <p:nvSpPr>
          <p:cNvPr id="45060" name="Slide Number Placeholder 3"/>
          <p:cNvSpPr>
            <a:spLocks noGrp="1"/>
          </p:cNvSpPr>
          <p:nvPr>
            <p:ph type="sldNum" sz="quarter" idx="5"/>
          </p:nvPr>
        </p:nvSpPr>
        <p:spPr bwMode="auto">
          <a:noFill/>
          <a:ln>
            <a:miter lim="800000"/>
            <a:headEnd/>
            <a:tailEnd/>
          </a:ln>
        </p:spPr>
        <p:txBody>
          <a:bodyPr/>
          <a:lstStyle/>
          <a:p>
            <a:fld id="{528DB94C-09E8-47F7-AC77-A51907949127}" type="slidenum">
              <a:rPr lang="en-US"/>
              <a:pPr/>
              <a:t>12</a:t>
            </a:fld>
            <a:endParaRPr lang="en-US"/>
          </a:p>
        </p:txBody>
      </p:sp>
    </p:spTree>
    <p:extLst>
      <p:ext uri="{BB962C8B-B14F-4D97-AF65-F5344CB8AC3E}">
        <p14:creationId xmlns:p14="http://schemas.microsoft.com/office/powerpoint/2010/main" val="36527539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Noah: This circuit model represents one node of Ranvier, in that it contains the active and passive channels that allow for ion exchange. The Ion diffusion that occurs through the passive channels is represented by a diffuser &lt;point to diffuser symbol&gt; and the EMF {electro-motive force} is represented by a battery. Furthermore, ion exchange involves resistance, so there is a resistor included in each branch. In this model, the Sodium channels are together, and are represented by a serial branch, and the Potassium channels are parallel, represented by a parallel branch. This is the opposite configuration of the model Adrienne and Ty presented earlier [So they are going first? yes]. Furthermore, the active pump has been represented as 2 parallel inductors in series with a resistor, and the cell membrane is represented by a capacitor. </a:t>
            </a:r>
          </a:p>
        </p:txBody>
      </p:sp>
      <p:sp>
        <p:nvSpPr>
          <p:cNvPr id="45060" name="Slide Number Placeholder 3"/>
          <p:cNvSpPr>
            <a:spLocks noGrp="1"/>
          </p:cNvSpPr>
          <p:nvPr>
            <p:ph type="sldNum" sz="quarter" idx="5"/>
          </p:nvPr>
        </p:nvSpPr>
        <p:spPr bwMode="auto">
          <a:noFill/>
          <a:ln>
            <a:miter lim="800000"/>
            <a:headEnd/>
            <a:tailEnd/>
          </a:ln>
        </p:spPr>
        <p:txBody>
          <a:bodyPr/>
          <a:lstStyle/>
          <a:p>
            <a:fld id="{528DB94C-09E8-47F7-AC77-A51907949127}" type="slidenum">
              <a:rPr lang="en-US"/>
              <a:pPr/>
              <a:t>13</a:t>
            </a:fld>
            <a:endParaRPr lang="en-US"/>
          </a:p>
        </p:txBody>
      </p:sp>
    </p:spTree>
    <p:extLst>
      <p:ext uri="{BB962C8B-B14F-4D97-AF65-F5344CB8AC3E}">
        <p14:creationId xmlns:p14="http://schemas.microsoft.com/office/powerpoint/2010/main" val="17815397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Susan: Here is the three-dimensional picture of the previous graph. Notice that the pulse vanishes around the 15</a:t>
            </a:r>
            <a:r>
              <a:rPr lang="en-US" baseline="30000" smtClean="0"/>
              <a:t>th</a:t>
            </a:r>
            <a:r>
              <a:rPr lang="en-US" smtClean="0"/>
              <a:t> node.</a:t>
            </a:r>
          </a:p>
        </p:txBody>
      </p:sp>
      <p:sp>
        <p:nvSpPr>
          <p:cNvPr id="46084" name="Slide Number Placeholder 3"/>
          <p:cNvSpPr>
            <a:spLocks noGrp="1"/>
          </p:cNvSpPr>
          <p:nvPr>
            <p:ph type="sldNum" sz="quarter" idx="5"/>
          </p:nvPr>
        </p:nvSpPr>
        <p:spPr bwMode="auto">
          <a:noFill/>
          <a:ln>
            <a:miter lim="800000"/>
            <a:headEnd/>
            <a:tailEnd/>
          </a:ln>
        </p:spPr>
        <p:txBody>
          <a:bodyPr/>
          <a:lstStyle/>
          <a:p>
            <a:fld id="{313FD712-035F-4417-9C94-EB149612E2CC}" type="slidenum">
              <a:rPr lang="en-US"/>
              <a:pPr/>
              <a:t>25</a:t>
            </a:fld>
            <a:endParaRPr lang="en-US"/>
          </a:p>
        </p:txBody>
      </p:sp>
    </p:spTree>
    <p:extLst>
      <p:ext uri="{BB962C8B-B14F-4D97-AF65-F5344CB8AC3E}">
        <p14:creationId xmlns:p14="http://schemas.microsoft.com/office/powerpoint/2010/main" val="39915463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8763000" cy="5943600"/>
            <a:chOff x="0" y="0"/>
            <a:chExt cx="5520" cy="3744"/>
          </a:xfrm>
        </p:grpSpPr>
        <p:sp>
          <p:nvSpPr>
            <p:cNvPr id="5" name="Rectangle 3"/>
            <p:cNvSpPr>
              <a:spLocks noChangeArrowheads="1"/>
            </p:cNvSpPr>
            <p:nvPr/>
          </p:nvSpPr>
          <p:spPr bwMode="auto">
            <a:xfrm>
              <a:off x="0" y="0"/>
              <a:ext cx="1104" cy="3072"/>
            </a:xfrm>
            <a:prstGeom prst="rect">
              <a:avLst/>
            </a:prstGeom>
            <a:solidFill>
              <a:schemeClr val="accent1"/>
            </a:solidFill>
            <a:ln w="9525">
              <a:noFill/>
              <a:miter lim="800000"/>
              <a:headEnd/>
              <a:tailEnd/>
            </a:ln>
            <a:effectLst/>
          </p:spPr>
          <p:txBody>
            <a:bodyPr wrap="none" anchor="ctr"/>
            <a:lstStyle/>
            <a:p>
              <a:pPr algn="ctr"/>
              <a:endParaRPr lang="en-US" sz="2400">
                <a:latin typeface="Times New Roman" pitchFamily="18" charset="0"/>
              </a:endParaRPr>
            </a:p>
          </p:txBody>
        </p:sp>
        <p:grpSp>
          <p:nvGrpSpPr>
            <p:cNvPr id="6" name="Group 4"/>
            <p:cNvGrpSpPr>
              <a:grpSpLocks/>
            </p:cNvGrpSpPr>
            <p:nvPr userDrawn="1"/>
          </p:nvGrpSpPr>
          <p:grpSpPr bwMode="auto">
            <a:xfrm>
              <a:off x="0" y="2208"/>
              <a:ext cx="5520" cy="1536"/>
              <a:chOff x="0" y="2208"/>
              <a:chExt cx="5520" cy="1536"/>
            </a:xfrm>
          </p:grpSpPr>
          <p:sp>
            <p:nvSpPr>
              <p:cNvPr id="10" name="Rectangle 5"/>
              <p:cNvSpPr>
                <a:spLocks noChangeArrowheads="1"/>
              </p:cNvSpPr>
              <p:nvPr/>
            </p:nvSpPr>
            <p:spPr bwMode="ltGray">
              <a:xfrm>
                <a:off x="624" y="2208"/>
                <a:ext cx="4896" cy="1536"/>
              </a:xfrm>
              <a:prstGeom prst="rect">
                <a:avLst/>
              </a:prstGeom>
              <a:solidFill>
                <a:schemeClr val="bg2"/>
              </a:solidFill>
              <a:ln w="9525">
                <a:noFill/>
                <a:miter lim="800000"/>
                <a:headEnd/>
                <a:tailEnd/>
              </a:ln>
              <a:effectLst/>
            </p:spPr>
            <p:txBody>
              <a:bodyPr wrap="none" anchor="ctr"/>
              <a:lstStyle/>
              <a:p>
                <a:pPr algn="ctr"/>
                <a:endParaRPr lang="en-US" sz="2400">
                  <a:latin typeface="Times New Roman" pitchFamily="18" charset="0"/>
                </a:endParaRPr>
              </a:p>
            </p:txBody>
          </p:sp>
          <p:sp>
            <p:nvSpPr>
              <p:cNvPr id="11" name="Rectangle 6"/>
              <p:cNvSpPr>
                <a:spLocks noChangeArrowheads="1"/>
              </p:cNvSpPr>
              <p:nvPr/>
            </p:nvSpPr>
            <p:spPr bwMode="white">
              <a:xfrm>
                <a:off x="654" y="2352"/>
                <a:ext cx="4818" cy="1347"/>
              </a:xfrm>
              <a:prstGeom prst="rect">
                <a:avLst/>
              </a:prstGeom>
              <a:solidFill>
                <a:schemeClr val="bg1"/>
              </a:solidFill>
              <a:ln w="9525">
                <a:noFill/>
                <a:miter lim="800000"/>
                <a:headEnd/>
                <a:tailEnd/>
              </a:ln>
              <a:effectLst/>
            </p:spPr>
            <p:txBody>
              <a:bodyPr wrap="none" anchor="ctr"/>
              <a:lstStyle/>
              <a:p>
                <a:pPr algn="ctr"/>
                <a:endParaRPr lang="en-US" sz="2400">
                  <a:latin typeface="Times New Roman" pitchFamily="18" charset="0"/>
                </a:endParaRPr>
              </a:p>
            </p:txBody>
          </p:sp>
          <p:sp>
            <p:nvSpPr>
              <p:cNvPr id="12" name="Line 7"/>
              <p:cNvSpPr>
                <a:spLocks noChangeShapeType="1"/>
              </p:cNvSpPr>
              <p:nvPr/>
            </p:nvSpPr>
            <p:spPr bwMode="auto">
              <a:xfrm>
                <a:off x="0" y="3072"/>
                <a:ext cx="624" cy="0"/>
              </a:xfrm>
              <a:prstGeom prst="line">
                <a:avLst/>
              </a:prstGeom>
              <a:noFill/>
              <a:ln w="50800">
                <a:solidFill>
                  <a:schemeClr val="bg2"/>
                </a:solidFill>
                <a:round/>
                <a:headEnd/>
                <a:tailEnd/>
              </a:ln>
              <a:effectLst/>
            </p:spPr>
            <p:txBody>
              <a:bodyPr/>
              <a:lstStyle/>
              <a:p>
                <a:pPr>
                  <a:defRPr/>
                </a:pPr>
                <a:endParaRPr lang="en-US"/>
              </a:p>
            </p:txBody>
          </p:sp>
        </p:grpSp>
        <p:grpSp>
          <p:nvGrpSpPr>
            <p:cNvPr id="7" name="Group 8"/>
            <p:cNvGrpSpPr>
              <a:grpSpLocks/>
            </p:cNvGrpSpPr>
            <p:nvPr userDrawn="1"/>
          </p:nvGrpSpPr>
          <p:grpSpPr bwMode="auto">
            <a:xfrm>
              <a:off x="400" y="336"/>
              <a:ext cx="5088" cy="192"/>
              <a:chOff x="400" y="336"/>
              <a:chExt cx="5088" cy="192"/>
            </a:xfrm>
          </p:grpSpPr>
          <p:sp>
            <p:nvSpPr>
              <p:cNvPr id="8" name="Rectangle 9"/>
              <p:cNvSpPr>
                <a:spLocks noChangeArrowheads="1"/>
              </p:cNvSpPr>
              <p:nvPr/>
            </p:nvSpPr>
            <p:spPr bwMode="auto">
              <a:xfrm>
                <a:off x="3952" y="336"/>
                <a:ext cx="1536" cy="192"/>
              </a:xfrm>
              <a:prstGeom prst="rect">
                <a:avLst/>
              </a:prstGeom>
              <a:solidFill>
                <a:schemeClr val="folHlink"/>
              </a:solidFill>
              <a:ln w="9525">
                <a:noFill/>
                <a:miter lim="800000"/>
                <a:headEnd/>
                <a:tailEnd/>
              </a:ln>
              <a:effectLst/>
            </p:spPr>
            <p:txBody>
              <a:bodyPr wrap="none" anchor="ctr"/>
              <a:lstStyle/>
              <a:p>
                <a:pPr algn="ctr"/>
                <a:endParaRPr lang="en-US" sz="2400">
                  <a:latin typeface="Times New Roman" pitchFamily="18" charset="0"/>
                </a:endParaRPr>
              </a:p>
            </p:txBody>
          </p:sp>
          <p:sp>
            <p:nvSpPr>
              <p:cNvPr id="9" name="Line 10"/>
              <p:cNvSpPr>
                <a:spLocks noChangeShapeType="1"/>
              </p:cNvSpPr>
              <p:nvPr/>
            </p:nvSpPr>
            <p:spPr bwMode="auto">
              <a:xfrm>
                <a:off x="400" y="432"/>
                <a:ext cx="5088" cy="0"/>
              </a:xfrm>
              <a:prstGeom prst="line">
                <a:avLst/>
              </a:prstGeom>
              <a:noFill/>
              <a:ln w="44450">
                <a:solidFill>
                  <a:schemeClr val="bg2"/>
                </a:solidFill>
                <a:round/>
                <a:headEnd/>
                <a:tailEnd/>
              </a:ln>
              <a:effectLst/>
            </p:spPr>
            <p:txBody>
              <a:bodyPr/>
              <a:lstStyle/>
              <a:p>
                <a:pPr>
                  <a:defRPr/>
                </a:pPr>
                <a:endParaRPr lang="en-US"/>
              </a:p>
            </p:txBody>
          </p:sp>
        </p:grpSp>
      </p:grpSp>
      <p:sp>
        <p:nvSpPr>
          <p:cNvPr id="153611" name="Rectangle 11"/>
          <p:cNvSpPr>
            <a:spLocks noGrp="1" noChangeArrowheads="1"/>
          </p:cNvSpPr>
          <p:nvPr>
            <p:ph type="ctrTitle"/>
          </p:nvPr>
        </p:nvSpPr>
        <p:spPr>
          <a:xfrm>
            <a:off x="2057400" y="1143000"/>
            <a:ext cx="6629400" cy="2209800"/>
          </a:xfrm>
        </p:spPr>
        <p:txBody>
          <a:bodyPr/>
          <a:lstStyle>
            <a:lvl1pPr>
              <a:defRPr sz="4800"/>
            </a:lvl1pPr>
          </a:lstStyle>
          <a:p>
            <a:r>
              <a:rPr lang="en-US"/>
              <a:t>Click to edit Master title style</a:t>
            </a:r>
          </a:p>
        </p:txBody>
      </p:sp>
      <p:sp>
        <p:nvSpPr>
          <p:cNvPr id="153612" name="Rectangle 12"/>
          <p:cNvSpPr>
            <a:spLocks noGrp="1" noChangeArrowheads="1"/>
          </p:cNvSpPr>
          <p:nvPr>
            <p:ph type="subTitle" idx="1"/>
          </p:nvPr>
        </p:nvSpPr>
        <p:spPr>
          <a:xfrm>
            <a:off x="1371600" y="3962400"/>
            <a:ext cx="6858000" cy="1600200"/>
          </a:xfrm>
        </p:spPr>
        <p:txBody>
          <a:bodyPr anchor="ctr"/>
          <a:lstStyle>
            <a:lvl1pPr marL="0" indent="0" algn="ctr">
              <a:buFont typeface="Wingdings" pitchFamily="2" charset="2"/>
              <a:buNone/>
              <a:defRPr/>
            </a:lvl1pPr>
          </a:lstStyle>
          <a:p>
            <a:r>
              <a:rPr lang="en-US"/>
              <a:t>Click to edit Master subtitle style</a:t>
            </a:r>
          </a:p>
        </p:txBody>
      </p:sp>
      <p:sp>
        <p:nvSpPr>
          <p:cNvPr id="13" name="Rectangle 13"/>
          <p:cNvSpPr>
            <a:spLocks noGrp="1" noChangeArrowheads="1"/>
          </p:cNvSpPr>
          <p:nvPr>
            <p:ph type="dt" sz="half" idx="10"/>
          </p:nvPr>
        </p:nvSpPr>
        <p:spPr>
          <a:xfrm>
            <a:off x="912813" y="6251575"/>
            <a:ext cx="1905000" cy="457200"/>
          </a:xfrm>
        </p:spPr>
        <p:txBody>
          <a:bodyPr/>
          <a:lstStyle>
            <a:lvl1pPr>
              <a:defRPr/>
            </a:lvl1pPr>
          </a:lstStyle>
          <a:p>
            <a:endParaRPr lang="en-US"/>
          </a:p>
        </p:txBody>
      </p:sp>
      <p:sp>
        <p:nvSpPr>
          <p:cNvPr id="14" name="Rectangle 14"/>
          <p:cNvSpPr>
            <a:spLocks noGrp="1" noChangeArrowheads="1"/>
          </p:cNvSpPr>
          <p:nvPr>
            <p:ph type="ftr" sz="quarter" idx="11"/>
          </p:nvPr>
        </p:nvSpPr>
        <p:spPr>
          <a:xfrm>
            <a:off x="3354388" y="6248400"/>
            <a:ext cx="2895600" cy="457200"/>
          </a:xfrm>
        </p:spPr>
        <p:txBody>
          <a:bodyPr/>
          <a:lstStyle>
            <a:lvl1pPr>
              <a:defRPr/>
            </a:lvl1pPr>
          </a:lstStyle>
          <a:p>
            <a:endParaRPr lang="en-US"/>
          </a:p>
        </p:txBody>
      </p:sp>
      <p:sp>
        <p:nvSpPr>
          <p:cNvPr id="15" name="Rectangle 15"/>
          <p:cNvSpPr>
            <a:spLocks noGrp="1" noChangeArrowheads="1"/>
          </p:cNvSpPr>
          <p:nvPr>
            <p:ph type="sldNum" sz="quarter" idx="12"/>
          </p:nvPr>
        </p:nvSpPr>
        <p:spPr/>
        <p:txBody>
          <a:bodyPr/>
          <a:lstStyle>
            <a:lvl1pPr>
              <a:defRPr/>
            </a:lvl1pPr>
          </a:lstStyle>
          <a:p>
            <a:fld id="{B851805E-A26B-45B4-A27D-916AA0ED3ACA}"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endParaRPr lang="en-US"/>
          </a:p>
        </p:txBody>
      </p:sp>
      <p:sp>
        <p:nvSpPr>
          <p:cNvPr id="5" name="Rectangle 10"/>
          <p:cNvSpPr>
            <a:spLocks noGrp="1" noChangeArrowheads="1"/>
          </p:cNvSpPr>
          <p:nvPr>
            <p:ph type="ftr" sz="quarter" idx="11"/>
          </p:nvPr>
        </p:nvSpPr>
        <p:spPr>
          <a:ln/>
        </p:spPr>
        <p:txBody>
          <a:bodyPr/>
          <a:lstStyle>
            <a:lvl1pPr>
              <a:defRPr/>
            </a:lvl1pPr>
          </a:lstStyle>
          <a:p>
            <a:endParaRPr lang="en-US"/>
          </a:p>
        </p:txBody>
      </p:sp>
      <p:sp>
        <p:nvSpPr>
          <p:cNvPr id="6" name="Rectangle 11"/>
          <p:cNvSpPr>
            <a:spLocks noGrp="1" noChangeArrowheads="1"/>
          </p:cNvSpPr>
          <p:nvPr>
            <p:ph type="sldNum" sz="quarter" idx="12"/>
          </p:nvPr>
        </p:nvSpPr>
        <p:spPr>
          <a:ln/>
        </p:spPr>
        <p:txBody>
          <a:bodyPr/>
          <a:lstStyle>
            <a:lvl1pPr>
              <a:defRPr/>
            </a:lvl1pPr>
          </a:lstStyle>
          <a:p>
            <a:fld id="{976F484F-38C3-4B2F-B414-075CEE82BEE3}"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277813"/>
            <a:ext cx="19431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277813"/>
            <a:ext cx="56769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endParaRPr lang="en-US"/>
          </a:p>
        </p:txBody>
      </p:sp>
      <p:sp>
        <p:nvSpPr>
          <p:cNvPr id="5" name="Rectangle 10"/>
          <p:cNvSpPr>
            <a:spLocks noGrp="1" noChangeArrowheads="1"/>
          </p:cNvSpPr>
          <p:nvPr>
            <p:ph type="ftr" sz="quarter" idx="11"/>
          </p:nvPr>
        </p:nvSpPr>
        <p:spPr>
          <a:ln/>
        </p:spPr>
        <p:txBody>
          <a:bodyPr/>
          <a:lstStyle>
            <a:lvl1pPr>
              <a:defRPr/>
            </a:lvl1pPr>
          </a:lstStyle>
          <a:p>
            <a:endParaRPr lang="en-US"/>
          </a:p>
        </p:txBody>
      </p:sp>
      <p:sp>
        <p:nvSpPr>
          <p:cNvPr id="6" name="Rectangle 11"/>
          <p:cNvSpPr>
            <a:spLocks noGrp="1" noChangeArrowheads="1"/>
          </p:cNvSpPr>
          <p:nvPr>
            <p:ph type="sldNum" sz="quarter" idx="12"/>
          </p:nvPr>
        </p:nvSpPr>
        <p:spPr>
          <a:ln/>
        </p:spPr>
        <p:txBody>
          <a:bodyPr/>
          <a:lstStyle>
            <a:lvl1pPr>
              <a:defRPr/>
            </a:lvl1pPr>
          </a:lstStyle>
          <a:p>
            <a:fld id="{90980584-26B4-4A5D-8429-FFD3305EE3F4}"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endParaRPr lang="en-US"/>
          </a:p>
        </p:txBody>
      </p:sp>
      <p:sp>
        <p:nvSpPr>
          <p:cNvPr id="5" name="Rectangle 10"/>
          <p:cNvSpPr>
            <a:spLocks noGrp="1" noChangeArrowheads="1"/>
          </p:cNvSpPr>
          <p:nvPr>
            <p:ph type="ftr" sz="quarter" idx="11"/>
          </p:nvPr>
        </p:nvSpPr>
        <p:spPr>
          <a:ln/>
        </p:spPr>
        <p:txBody>
          <a:bodyPr/>
          <a:lstStyle>
            <a:lvl1pPr>
              <a:defRPr/>
            </a:lvl1pPr>
          </a:lstStyle>
          <a:p>
            <a:endParaRPr lang="en-US"/>
          </a:p>
        </p:txBody>
      </p:sp>
      <p:sp>
        <p:nvSpPr>
          <p:cNvPr id="6" name="Rectangle 11"/>
          <p:cNvSpPr>
            <a:spLocks noGrp="1" noChangeArrowheads="1"/>
          </p:cNvSpPr>
          <p:nvPr>
            <p:ph type="sldNum" sz="quarter" idx="12"/>
          </p:nvPr>
        </p:nvSpPr>
        <p:spPr>
          <a:ln/>
        </p:spPr>
        <p:txBody>
          <a:bodyPr/>
          <a:lstStyle>
            <a:lvl1pPr>
              <a:defRPr/>
            </a:lvl1pPr>
          </a:lstStyle>
          <a:p>
            <a:fld id="{8D2F77EF-0848-417F-9146-D9B23B9F1094}"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
          <p:cNvSpPr>
            <a:spLocks noGrp="1" noChangeArrowheads="1"/>
          </p:cNvSpPr>
          <p:nvPr>
            <p:ph type="dt" sz="half" idx="10"/>
          </p:nvPr>
        </p:nvSpPr>
        <p:spPr>
          <a:ln/>
        </p:spPr>
        <p:txBody>
          <a:bodyPr/>
          <a:lstStyle>
            <a:lvl1pPr>
              <a:defRPr/>
            </a:lvl1pPr>
          </a:lstStyle>
          <a:p>
            <a:endParaRPr lang="en-US"/>
          </a:p>
        </p:txBody>
      </p:sp>
      <p:sp>
        <p:nvSpPr>
          <p:cNvPr id="5" name="Rectangle 10"/>
          <p:cNvSpPr>
            <a:spLocks noGrp="1" noChangeArrowheads="1"/>
          </p:cNvSpPr>
          <p:nvPr>
            <p:ph type="ftr" sz="quarter" idx="11"/>
          </p:nvPr>
        </p:nvSpPr>
        <p:spPr>
          <a:ln/>
        </p:spPr>
        <p:txBody>
          <a:bodyPr/>
          <a:lstStyle>
            <a:lvl1pPr>
              <a:defRPr/>
            </a:lvl1pPr>
          </a:lstStyle>
          <a:p>
            <a:endParaRPr lang="en-US"/>
          </a:p>
        </p:txBody>
      </p:sp>
      <p:sp>
        <p:nvSpPr>
          <p:cNvPr id="6" name="Rectangle 11"/>
          <p:cNvSpPr>
            <a:spLocks noGrp="1" noChangeArrowheads="1"/>
          </p:cNvSpPr>
          <p:nvPr>
            <p:ph type="sldNum" sz="quarter" idx="12"/>
          </p:nvPr>
        </p:nvSpPr>
        <p:spPr>
          <a:ln/>
        </p:spPr>
        <p:txBody>
          <a:bodyPr/>
          <a:lstStyle>
            <a:lvl1pPr>
              <a:defRPr/>
            </a:lvl1pPr>
          </a:lstStyle>
          <a:p>
            <a:fld id="{0AC1E7E5-9305-42C3-8C01-535DE32602C4}"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600200"/>
            <a:ext cx="38100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6800" y="1600200"/>
            <a:ext cx="38100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dt" sz="half" idx="10"/>
          </p:nvPr>
        </p:nvSpPr>
        <p:spPr>
          <a:ln/>
        </p:spPr>
        <p:txBody>
          <a:bodyPr/>
          <a:lstStyle>
            <a:lvl1pPr>
              <a:defRPr/>
            </a:lvl1pPr>
          </a:lstStyle>
          <a:p>
            <a:endParaRPr lang="en-US"/>
          </a:p>
        </p:txBody>
      </p:sp>
      <p:sp>
        <p:nvSpPr>
          <p:cNvPr id="6" name="Rectangle 10"/>
          <p:cNvSpPr>
            <a:spLocks noGrp="1" noChangeArrowheads="1"/>
          </p:cNvSpPr>
          <p:nvPr>
            <p:ph type="ftr" sz="quarter" idx="11"/>
          </p:nvPr>
        </p:nvSpPr>
        <p:spPr>
          <a:ln/>
        </p:spPr>
        <p:txBody>
          <a:bodyPr/>
          <a:lstStyle>
            <a:lvl1pPr>
              <a:defRPr/>
            </a:lvl1pPr>
          </a:lstStyle>
          <a:p>
            <a:endParaRPr lang="en-US"/>
          </a:p>
        </p:txBody>
      </p:sp>
      <p:sp>
        <p:nvSpPr>
          <p:cNvPr id="7" name="Rectangle 11"/>
          <p:cNvSpPr>
            <a:spLocks noGrp="1" noChangeArrowheads="1"/>
          </p:cNvSpPr>
          <p:nvPr>
            <p:ph type="sldNum" sz="quarter" idx="12"/>
          </p:nvPr>
        </p:nvSpPr>
        <p:spPr>
          <a:ln/>
        </p:spPr>
        <p:txBody>
          <a:bodyPr/>
          <a:lstStyle>
            <a:lvl1pPr>
              <a:defRPr/>
            </a:lvl1pPr>
          </a:lstStyle>
          <a:p>
            <a:fld id="{766128DE-25CA-4730-BFDC-DC42E56EF748}"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dt" sz="half" idx="10"/>
          </p:nvPr>
        </p:nvSpPr>
        <p:spPr>
          <a:ln/>
        </p:spPr>
        <p:txBody>
          <a:bodyPr/>
          <a:lstStyle>
            <a:lvl1pPr>
              <a:defRPr/>
            </a:lvl1pPr>
          </a:lstStyle>
          <a:p>
            <a:endParaRPr lang="en-US"/>
          </a:p>
        </p:txBody>
      </p:sp>
      <p:sp>
        <p:nvSpPr>
          <p:cNvPr id="8" name="Rectangle 10"/>
          <p:cNvSpPr>
            <a:spLocks noGrp="1" noChangeArrowheads="1"/>
          </p:cNvSpPr>
          <p:nvPr>
            <p:ph type="ftr" sz="quarter" idx="11"/>
          </p:nvPr>
        </p:nvSpPr>
        <p:spPr>
          <a:ln/>
        </p:spPr>
        <p:txBody>
          <a:bodyPr/>
          <a:lstStyle>
            <a:lvl1pPr>
              <a:defRPr/>
            </a:lvl1pPr>
          </a:lstStyle>
          <a:p>
            <a:endParaRPr lang="en-US"/>
          </a:p>
        </p:txBody>
      </p:sp>
      <p:sp>
        <p:nvSpPr>
          <p:cNvPr id="9" name="Rectangle 11"/>
          <p:cNvSpPr>
            <a:spLocks noGrp="1" noChangeArrowheads="1"/>
          </p:cNvSpPr>
          <p:nvPr>
            <p:ph type="sldNum" sz="quarter" idx="12"/>
          </p:nvPr>
        </p:nvSpPr>
        <p:spPr>
          <a:ln/>
        </p:spPr>
        <p:txBody>
          <a:bodyPr/>
          <a:lstStyle>
            <a:lvl1pPr>
              <a:defRPr/>
            </a:lvl1pPr>
          </a:lstStyle>
          <a:p>
            <a:fld id="{AFBF2699-88FC-4A15-A107-65F6A191B006}"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
          <p:cNvSpPr>
            <a:spLocks noGrp="1" noChangeArrowheads="1"/>
          </p:cNvSpPr>
          <p:nvPr>
            <p:ph type="dt" sz="half" idx="10"/>
          </p:nvPr>
        </p:nvSpPr>
        <p:spPr>
          <a:ln/>
        </p:spPr>
        <p:txBody>
          <a:bodyPr/>
          <a:lstStyle>
            <a:lvl1pPr>
              <a:defRPr/>
            </a:lvl1pPr>
          </a:lstStyle>
          <a:p>
            <a:endParaRPr lang="en-US"/>
          </a:p>
        </p:txBody>
      </p:sp>
      <p:sp>
        <p:nvSpPr>
          <p:cNvPr id="4" name="Rectangle 10"/>
          <p:cNvSpPr>
            <a:spLocks noGrp="1" noChangeArrowheads="1"/>
          </p:cNvSpPr>
          <p:nvPr>
            <p:ph type="ftr" sz="quarter" idx="11"/>
          </p:nvPr>
        </p:nvSpPr>
        <p:spPr>
          <a:ln/>
        </p:spPr>
        <p:txBody>
          <a:bodyPr/>
          <a:lstStyle>
            <a:lvl1pPr>
              <a:defRPr/>
            </a:lvl1pPr>
          </a:lstStyle>
          <a:p>
            <a:endParaRPr lang="en-US"/>
          </a:p>
        </p:txBody>
      </p:sp>
      <p:sp>
        <p:nvSpPr>
          <p:cNvPr id="5" name="Rectangle 11"/>
          <p:cNvSpPr>
            <a:spLocks noGrp="1" noChangeArrowheads="1"/>
          </p:cNvSpPr>
          <p:nvPr>
            <p:ph type="sldNum" sz="quarter" idx="12"/>
          </p:nvPr>
        </p:nvSpPr>
        <p:spPr>
          <a:ln/>
        </p:spPr>
        <p:txBody>
          <a:bodyPr/>
          <a:lstStyle>
            <a:lvl1pPr>
              <a:defRPr/>
            </a:lvl1pPr>
          </a:lstStyle>
          <a:p>
            <a:fld id="{CDCE596B-D388-476F-9895-6AF69CA66131}"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endParaRPr lang="en-US"/>
          </a:p>
        </p:txBody>
      </p:sp>
      <p:sp>
        <p:nvSpPr>
          <p:cNvPr id="3" name="Rectangle 10"/>
          <p:cNvSpPr>
            <a:spLocks noGrp="1" noChangeArrowheads="1"/>
          </p:cNvSpPr>
          <p:nvPr>
            <p:ph type="ftr" sz="quarter" idx="11"/>
          </p:nvPr>
        </p:nvSpPr>
        <p:spPr>
          <a:ln/>
        </p:spPr>
        <p:txBody>
          <a:bodyPr/>
          <a:lstStyle>
            <a:lvl1pPr>
              <a:defRPr/>
            </a:lvl1pPr>
          </a:lstStyle>
          <a:p>
            <a:endParaRPr lang="en-US"/>
          </a:p>
        </p:txBody>
      </p:sp>
      <p:sp>
        <p:nvSpPr>
          <p:cNvPr id="4" name="Rectangle 11"/>
          <p:cNvSpPr>
            <a:spLocks noGrp="1" noChangeArrowheads="1"/>
          </p:cNvSpPr>
          <p:nvPr>
            <p:ph type="sldNum" sz="quarter" idx="12"/>
          </p:nvPr>
        </p:nvSpPr>
        <p:spPr>
          <a:ln/>
        </p:spPr>
        <p:txBody>
          <a:bodyPr/>
          <a:lstStyle>
            <a:lvl1pPr>
              <a:defRPr/>
            </a:lvl1pPr>
          </a:lstStyle>
          <a:p>
            <a:fld id="{DD38A207-BE44-4471-AF5B-70F9E3005B29}"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endParaRPr lang="en-US"/>
          </a:p>
        </p:txBody>
      </p:sp>
      <p:sp>
        <p:nvSpPr>
          <p:cNvPr id="6" name="Rectangle 10"/>
          <p:cNvSpPr>
            <a:spLocks noGrp="1" noChangeArrowheads="1"/>
          </p:cNvSpPr>
          <p:nvPr>
            <p:ph type="ftr" sz="quarter" idx="11"/>
          </p:nvPr>
        </p:nvSpPr>
        <p:spPr>
          <a:ln/>
        </p:spPr>
        <p:txBody>
          <a:bodyPr/>
          <a:lstStyle>
            <a:lvl1pPr>
              <a:defRPr/>
            </a:lvl1pPr>
          </a:lstStyle>
          <a:p>
            <a:endParaRPr lang="en-US"/>
          </a:p>
        </p:txBody>
      </p:sp>
      <p:sp>
        <p:nvSpPr>
          <p:cNvPr id="7" name="Rectangle 11"/>
          <p:cNvSpPr>
            <a:spLocks noGrp="1" noChangeArrowheads="1"/>
          </p:cNvSpPr>
          <p:nvPr>
            <p:ph type="sldNum" sz="quarter" idx="12"/>
          </p:nvPr>
        </p:nvSpPr>
        <p:spPr>
          <a:ln/>
        </p:spPr>
        <p:txBody>
          <a:bodyPr/>
          <a:lstStyle>
            <a:lvl1pPr>
              <a:defRPr/>
            </a:lvl1pPr>
          </a:lstStyle>
          <a:p>
            <a:fld id="{8D66D1DE-81F1-4E70-ADB6-0DF6F6C09CE2}"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endParaRPr lang="en-US"/>
          </a:p>
        </p:txBody>
      </p:sp>
      <p:sp>
        <p:nvSpPr>
          <p:cNvPr id="6" name="Rectangle 10"/>
          <p:cNvSpPr>
            <a:spLocks noGrp="1" noChangeArrowheads="1"/>
          </p:cNvSpPr>
          <p:nvPr>
            <p:ph type="ftr" sz="quarter" idx="11"/>
          </p:nvPr>
        </p:nvSpPr>
        <p:spPr>
          <a:ln/>
        </p:spPr>
        <p:txBody>
          <a:bodyPr/>
          <a:lstStyle>
            <a:lvl1pPr>
              <a:defRPr/>
            </a:lvl1pPr>
          </a:lstStyle>
          <a:p>
            <a:endParaRPr lang="en-US"/>
          </a:p>
        </p:txBody>
      </p:sp>
      <p:sp>
        <p:nvSpPr>
          <p:cNvPr id="7" name="Rectangle 11"/>
          <p:cNvSpPr>
            <a:spLocks noGrp="1" noChangeArrowheads="1"/>
          </p:cNvSpPr>
          <p:nvPr>
            <p:ph type="sldNum" sz="quarter" idx="12"/>
          </p:nvPr>
        </p:nvSpPr>
        <p:spPr>
          <a:ln/>
        </p:spPr>
        <p:txBody>
          <a:bodyPr/>
          <a:lstStyle>
            <a:lvl1pPr>
              <a:defRPr/>
            </a:lvl1pPr>
          </a:lstStyle>
          <a:p>
            <a:fld id="{9176F562-F9BC-4EEF-AEEF-53E0798C7777}"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170" name="Group 2"/>
          <p:cNvGrpSpPr>
            <a:grpSpLocks/>
          </p:cNvGrpSpPr>
          <p:nvPr/>
        </p:nvGrpSpPr>
        <p:grpSpPr bwMode="auto">
          <a:xfrm>
            <a:off x="0" y="0"/>
            <a:ext cx="8686800" cy="4876800"/>
            <a:chOff x="0" y="0"/>
            <a:chExt cx="5472" cy="3072"/>
          </a:xfrm>
        </p:grpSpPr>
        <p:sp>
          <p:nvSpPr>
            <p:cNvPr id="152579" name="Rectangle 3"/>
            <p:cNvSpPr>
              <a:spLocks noChangeArrowheads="1"/>
            </p:cNvSpPr>
            <p:nvPr/>
          </p:nvSpPr>
          <p:spPr bwMode="auto">
            <a:xfrm>
              <a:off x="0" y="0"/>
              <a:ext cx="384" cy="3072"/>
            </a:xfrm>
            <a:prstGeom prst="rect">
              <a:avLst/>
            </a:prstGeom>
            <a:solidFill>
              <a:schemeClr val="accent1"/>
            </a:solidFill>
            <a:ln w="9525">
              <a:noFill/>
              <a:miter lim="800000"/>
              <a:headEnd/>
              <a:tailEnd/>
            </a:ln>
            <a:effectLst/>
          </p:spPr>
          <p:txBody>
            <a:bodyPr wrap="none" anchor="ctr"/>
            <a:lstStyle/>
            <a:p>
              <a:pPr algn="ctr"/>
              <a:endParaRPr lang="en-US" sz="2400">
                <a:latin typeface="Times New Roman" pitchFamily="18" charset="0"/>
              </a:endParaRPr>
            </a:p>
          </p:txBody>
        </p:sp>
        <p:grpSp>
          <p:nvGrpSpPr>
            <p:cNvPr id="7178" name="Group 4"/>
            <p:cNvGrpSpPr>
              <a:grpSpLocks/>
            </p:cNvGrpSpPr>
            <p:nvPr/>
          </p:nvGrpSpPr>
          <p:grpSpPr bwMode="auto">
            <a:xfrm>
              <a:off x="240" y="893"/>
              <a:ext cx="5232" cy="115"/>
              <a:chOff x="240" y="893"/>
              <a:chExt cx="5232" cy="115"/>
            </a:xfrm>
          </p:grpSpPr>
          <p:sp>
            <p:nvSpPr>
              <p:cNvPr id="152581" name="Rectangle 5"/>
              <p:cNvSpPr>
                <a:spLocks noChangeArrowheads="1"/>
              </p:cNvSpPr>
              <p:nvPr/>
            </p:nvSpPr>
            <p:spPr bwMode="auto">
              <a:xfrm>
                <a:off x="4320" y="893"/>
                <a:ext cx="1152" cy="115"/>
              </a:xfrm>
              <a:prstGeom prst="rect">
                <a:avLst/>
              </a:prstGeom>
              <a:solidFill>
                <a:schemeClr val="folHlink"/>
              </a:solidFill>
              <a:ln w="9525">
                <a:noFill/>
                <a:miter lim="800000"/>
                <a:headEnd/>
                <a:tailEnd/>
              </a:ln>
              <a:effectLst/>
            </p:spPr>
            <p:txBody>
              <a:bodyPr wrap="none" anchor="ctr"/>
              <a:lstStyle/>
              <a:p>
                <a:pPr algn="ctr"/>
                <a:endParaRPr lang="en-US" sz="2400">
                  <a:latin typeface="Times New Roman" pitchFamily="18" charset="0"/>
                </a:endParaRPr>
              </a:p>
            </p:txBody>
          </p:sp>
          <p:sp>
            <p:nvSpPr>
              <p:cNvPr id="152582" name="Line 6"/>
              <p:cNvSpPr>
                <a:spLocks noChangeShapeType="1"/>
              </p:cNvSpPr>
              <p:nvPr/>
            </p:nvSpPr>
            <p:spPr bwMode="auto">
              <a:xfrm>
                <a:off x="240" y="941"/>
                <a:ext cx="5232" cy="0"/>
              </a:xfrm>
              <a:prstGeom prst="line">
                <a:avLst/>
              </a:prstGeom>
              <a:noFill/>
              <a:ln w="19050">
                <a:solidFill>
                  <a:schemeClr val="bg2"/>
                </a:solidFill>
                <a:round/>
                <a:headEnd/>
                <a:tailEnd/>
              </a:ln>
              <a:effectLst/>
            </p:spPr>
            <p:txBody>
              <a:bodyPr/>
              <a:lstStyle/>
              <a:p>
                <a:pPr>
                  <a:defRPr/>
                </a:pPr>
                <a:endParaRPr lang="en-US"/>
              </a:p>
            </p:txBody>
          </p:sp>
        </p:grpSp>
      </p:grpSp>
      <p:sp>
        <p:nvSpPr>
          <p:cNvPr id="7171" name="Rectangle 7"/>
          <p:cNvSpPr>
            <a:spLocks noGrp="1" noChangeArrowheads="1"/>
          </p:cNvSpPr>
          <p:nvPr>
            <p:ph type="title"/>
          </p:nvPr>
        </p:nvSpPr>
        <p:spPr bwMode="auto">
          <a:xfrm>
            <a:off x="914400" y="277813"/>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172" name="Rectangle 8"/>
          <p:cNvSpPr>
            <a:spLocks noGrp="1" noChangeArrowheads="1"/>
          </p:cNvSpPr>
          <p:nvPr>
            <p:ph type="body" idx="1"/>
          </p:nvPr>
        </p:nvSpPr>
        <p:spPr bwMode="auto">
          <a:xfrm>
            <a:off x="914400" y="1600200"/>
            <a:ext cx="77724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52585" name="Rectangle 9"/>
          <p:cNvSpPr>
            <a:spLocks noGrp="1" noChangeArrowheads="1"/>
          </p:cNvSpPr>
          <p:nvPr>
            <p:ph type="dt" sz="half" idx="2"/>
          </p:nvPr>
        </p:nvSpPr>
        <p:spPr bwMode="auto">
          <a:xfrm>
            <a:off x="914400" y="6251575"/>
            <a:ext cx="19812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vl1pPr>
          </a:lstStyle>
          <a:p>
            <a:endParaRPr lang="en-US"/>
          </a:p>
        </p:txBody>
      </p:sp>
      <p:sp>
        <p:nvSpPr>
          <p:cNvPr id="152586" name="Rectangle 10"/>
          <p:cNvSpPr>
            <a:spLocks noGrp="1" noChangeArrowheads="1"/>
          </p:cNvSpPr>
          <p:nvPr>
            <p:ph type="ftr" sz="quarter" idx="3"/>
          </p:nvPr>
        </p:nvSpPr>
        <p:spPr bwMode="auto">
          <a:xfrm>
            <a:off x="3352800" y="624840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endParaRPr lang="en-US"/>
          </a:p>
        </p:txBody>
      </p:sp>
      <p:sp>
        <p:nvSpPr>
          <p:cNvPr id="152587" name="Rectangle 11"/>
          <p:cNvSpPr>
            <a:spLocks noGrp="1" noChangeArrowheads="1"/>
          </p:cNvSpPr>
          <p:nvPr>
            <p:ph type="sldNum" sz="quarter" idx="4"/>
          </p:nvPr>
        </p:nvSpPr>
        <p:spPr bwMode="auto">
          <a:xfrm>
            <a:off x="6781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vl1pPr>
          </a:lstStyle>
          <a:p>
            <a:fld id="{D4874EC5-CE99-4993-8473-0D39EF5833C0}" type="slidenum">
              <a:rPr lang="en-US"/>
              <a:pPr/>
              <a:t>‹#›</a:t>
            </a:fld>
            <a:endParaRPr lang="en-US"/>
          </a:p>
        </p:txBody>
      </p:sp>
      <p:sp>
        <p:nvSpPr>
          <p:cNvPr id="152588" name="Line 12"/>
          <p:cNvSpPr>
            <a:spLocks noChangeShapeType="1"/>
          </p:cNvSpPr>
          <p:nvPr/>
        </p:nvSpPr>
        <p:spPr bwMode="auto">
          <a:xfrm>
            <a:off x="0" y="4876800"/>
            <a:ext cx="609600" cy="0"/>
          </a:xfrm>
          <a:prstGeom prst="line">
            <a:avLst/>
          </a:prstGeom>
          <a:noFill/>
          <a:ln w="44450">
            <a:solidFill>
              <a:schemeClr val="bg2"/>
            </a:solidFill>
            <a:round/>
            <a:headEnd/>
            <a:tailEnd/>
          </a:ln>
          <a:effectLst/>
        </p:spPr>
        <p:txBody>
          <a:bodyPr/>
          <a:lstStyle/>
          <a:p>
            <a:pPr>
              <a:defRPr/>
            </a:pPr>
            <a:endParaRPr lang="en-US"/>
          </a:p>
        </p:txBody>
      </p:sp>
    </p:spTree>
  </p:cSld>
  <p:clrMap bg1="lt1" tx1="dk1" bg2="lt2" tx2="dk2" accent1="accent1" accent2="accent2" accent3="accent3" accent4="accent4" accent5="accent5" accent6="accent6" hlink="hlink" folHlink="folHlink"/>
  <p:sldLayoutIdLst>
    <p:sldLayoutId id="2147483827"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Lst>
  <p:timing>
    <p:tnLst>
      <p:par>
        <p:cTn id="1" dur="indefinite" restart="never" nodeType="tmRoot"/>
      </p:par>
    </p:tnLst>
  </p:timing>
  <p:txStyles>
    <p:title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Times New Roman" pitchFamily="18" charset="0"/>
          <a:cs typeface="Arial" charset="0"/>
        </a:defRPr>
      </a:lvl2pPr>
      <a:lvl3pPr algn="l" rtl="0" eaLnBrk="0" fontAlgn="base" hangingPunct="0">
        <a:spcBef>
          <a:spcPct val="0"/>
        </a:spcBef>
        <a:spcAft>
          <a:spcPct val="0"/>
        </a:spcAft>
        <a:defRPr sz="4200">
          <a:solidFill>
            <a:schemeClr val="tx2"/>
          </a:solidFill>
          <a:latin typeface="Times New Roman" pitchFamily="18" charset="0"/>
          <a:cs typeface="Arial" charset="0"/>
        </a:defRPr>
      </a:lvl3pPr>
      <a:lvl4pPr algn="l" rtl="0" eaLnBrk="0" fontAlgn="base" hangingPunct="0">
        <a:spcBef>
          <a:spcPct val="0"/>
        </a:spcBef>
        <a:spcAft>
          <a:spcPct val="0"/>
        </a:spcAft>
        <a:defRPr sz="4200">
          <a:solidFill>
            <a:schemeClr val="tx2"/>
          </a:solidFill>
          <a:latin typeface="Times New Roman" pitchFamily="18" charset="0"/>
          <a:cs typeface="Arial" charset="0"/>
        </a:defRPr>
      </a:lvl4pPr>
      <a:lvl5pPr algn="l" rtl="0" eaLnBrk="0" fontAlgn="base" hangingPunct="0">
        <a:spcBef>
          <a:spcPct val="0"/>
        </a:spcBef>
        <a:spcAft>
          <a:spcPct val="0"/>
        </a:spcAft>
        <a:defRPr sz="4200">
          <a:solidFill>
            <a:schemeClr val="tx2"/>
          </a:solidFill>
          <a:latin typeface="Times New Roman" pitchFamily="18" charset="0"/>
          <a:cs typeface="Arial" charset="0"/>
        </a:defRPr>
      </a:lvl5pPr>
      <a:lvl6pPr marL="457200" algn="l" rtl="0" fontAlgn="base">
        <a:spcBef>
          <a:spcPct val="0"/>
        </a:spcBef>
        <a:spcAft>
          <a:spcPct val="0"/>
        </a:spcAft>
        <a:defRPr sz="4200">
          <a:solidFill>
            <a:schemeClr val="tx2"/>
          </a:solidFill>
          <a:latin typeface="Times New Roman" pitchFamily="18" charset="0"/>
          <a:cs typeface="Arial" charset="0"/>
        </a:defRPr>
      </a:lvl6pPr>
      <a:lvl7pPr marL="914400" algn="l" rtl="0" fontAlgn="base">
        <a:spcBef>
          <a:spcPct val="0"/>
        </a:spcBef>
        <a:spcAft>
          <a:spcPct val="0"/>
        </a:spcAft>
        <a:defRPr sz="4200">
          <a:solidFill>
            <a:schemeClr val="tx2"/>
          </a:solidFill>
          <a:latin typeface="Times New Roman" pitchFamily="18" charset="0"/>
          <a:cs typeface="Arial" charset="0"/>
        </a:defRPr>
      </a:lvl7pPr>
      <a:lvl8pPr marL="1371600" algn="l" rtl="0" fontAlgn="base">
        <a:spcBef>
          <a:spcPct val="0"/>
        </a:spcBef>
        <a:spcAft>
          <a:spcPct val="0"/>
        </a:spcAft>
        <a:defRPr sz="4200">
          <a:solidFill>
            <a:schemeClr val="tx2"/>
          </a:solidFill>
          <a:latin typeface="Times New Roman" pitchFamily="18" charset="0"/>
          <a:cs typeface="Arial" charset="0"/>
        </a:defRPr>
      </a:lvl8pPr>
      <a:lvl9pPr marL="1828800" algn="l" rtl="0" fontAlgn="base">
        <a:spcBef>
          <a:spcPct val="0"/>
        </a:spcBef>
        <a:spcAft>
          <a:spcPct val="0"/>
        </a:spcAft>
        <a:defRPr sz="4200">
          <a:solidFill>
            <a:schemeClr val="tx2"/>
          </a:solidFill>
          <a:latin typeface="Times New Roman" pitchFamily="18" charset="0"/>
          <a:cs typeface="Arial" charset="0"/>
        </a:defRPr>
      </a:lvl9pPr>
    </p:titleStyle>
    <p:bodyStyle>
      <a:lvl1pPr marL="342900" indent="-342900" algn="l" rtl="0" eaLnBrk="0" fontAlgn="base" hangingPunct="0">
        <a:spcBef>
          <a:spcPct val="20000"/>
        </a:spcBef>
        <a:spcAft>
          <a:spcPct val="0"/>
        </a:spcAft>
        <a:buClr>
          <a:schemeClr val="folHlink"/>
        </a:buClr>
        <a:buSzPct val="90000"/>
        <a:buFont typeface="Wingdings" pitchFamily="2" charset="2"/>
        <a:buChar char="n"/>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75000"/>
        <a:buFont typeface="Wingdings" pitchFamily="2" charset="2"/>
        <a:buChar char="n"/>
        <a:defRPr sz="2600">
          <a:solidFill>
            <a:schemeClr val="tx1"/>
          </a:solidFill>
          <a:latin typeface="+mn-lt"/>
          <a:cs typeface="+mn-cs"/>
        </a:defRPr>
      </a:lvl2pPr>
      <a:lvl3pPr marL="1143000" indent="-228600" algn="l" rtl="0" eaLnBrk="0" fontAlgn="base" hangingPunct="0">
        <a:spcBef>
          <a:spcPct val="20000"/>
        </a:spcBef>
        <a:spcAft>
          <a:spcPct val="0"/>
        </a:spcAft>
        <a:buClr>
          <a:schemeClr val="folHlink"/>
        </a:buClr>
        <a:buSzPct val="55000"/>
        <a:buFont typeface="Wingdings" pitchFamily="2" charset="2"/>
        <a:buChar char="n"/>
        <a:defRPr sz="2300">
          <a:solidFill>
            <a:schemeClr val="tx1"/>
          </a:solidFill>
          <a:latin typeface="+mn-lt"/>
          <a:cs typeface="+mn-cs"/>
        </a:defRPr>
      </a:lvl3pPr>
      <a:lvl4pPr marL="16002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cs typeface="+mn-cs"/>
        </a:defRPr>
      </a:lvl5pPr>
      <a:lvl6pPr marL="2514600" indent="-228600" algn="l" rtl="0" fontAlgn="base">
        <a:spcBef>
          <a:spcPct val="20000"/>
        </a:spcBef>
        <a:spcAft>
          <a:spcPct val="0"/>
        </a:spcAft>
        <a:buClr>
          <a:schemeClr val="accent1"/>
        </a:buClr>
        <a:buFont typeface="Wingdings" pitchFamily="2" charset="2"/>
        <a:buChar char="§"/>
        <a:defRPr sz="2000">
          <a:solidFill>
            <a:schemeClr val="tx1"/>
          </a:solidFill>
          <a:latin typeface="+mn-lt"/>
          <a:cs typeface="+mn-cs"/>
        </a:defRPr>
      </a:lvl6pPr>
      <a:lvl7pPr marL="2971800" indent="-228600" algn="l" rtl="0" fontAlgn="base">
        <a:spcBef>
          <a:spcPct val="20000"/>
        </a:spcBef>
        <a:spcAft>
          <a:spcPct val="0"/>
        </a:spcAft>
        <a:buClr>
          <a:schemeClr val="accent1"/>
        </a:buClr>
        <a:buFont typeface="Wingdings" pitchFamily="2" charset="2"/>
        <a:buChar char="§"/>
        <a:defRPr sz="2000">
          <a:solidFill>
            <a:schemeClr val="tx1"/>
          </a:solidFill>
          <a:latin typeface="+mn-lt"/>
          <a:cs typeface="+mn-cs"/>
        </a:defRPr>
      </a:lvl7pPr>
      <a:lvl8pPr marL="3429000" indent="-228600" algn="l" rtl="0" fontAlgn="base">
        <a:spcBef>
          <a:spcPct val="20000"/>
        </a:spcBef>
        <a:spcAft>
          <a:spcPct val="0"/>
        </a:spcAft>
        <a:buClr>
          <a:schemeClr val="accent1"/>
        </a:buClr>
        <a:buFont typeface="Wingdings" pitchFamily="2" charset="2"/>
        <a:buChar char="§"/>
        <a:defRPr sz="2000">
          <a:solidFill>
            <a:schemeClr val="tx1"/>
          </a:solidFill>
          <a:latin typeface="+mn-lt"/>
          <a:cs typeface="+mn-cs"/>
        </a:defRPr>
      </a:lvl8pPr>
      <a:lvl9pPr marL="3886200" indent="-228600" algn="l" rtl="0" fontAlgn="base">
        <a:spcBef>
          <a:spcPct val="20000"/>
        </a:spcBef>
        <a:spcAft>
          <a:spcPct val="0"/>
        </a:spcAft>
        <a:buClr>
          <a:schemeClr val="accent1"/>
        </a:buClr>
        <a:buFont typeface="Wingdings" pitchFamily="2" charset="2"/>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15.wmf"/><Relationship Id="rId3" Type="http://schemas.openxmlformats.org/officeDocument/2006/relationships/notesSlide" Target="../notesSlides/notesSlide6.xml"/><Relationship Id="rId7"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8" Type="http://schemas.openxmlformats.org/officeDocument/2006/relationships/image" Target="../media/image18.wmf"/><Relationship Id="rId3" Type="http://schemas.openxmlformats.org/officeDocument/2006/relationships/notesSlide" Target="../notesSlides/notesSlide7.xml"/><Relationship Id="rId7"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4.jpeg"/></Relationships>
</file>

<file path=ppt/slides/_rels/slide13.xml.rels><?xml version="1.0" encoding="UTF-8" standalone="yes"?>
<Relationships xmlns="http://schemas.openxmlformats.org/package/2006/relationships"><Relationship Id="rId8" Type="http://schemas.openxmlformats.org/officeDocument/2006/relationships/image" Target="../media/image19.wmf"/><Relationship Id="rId3" Type="http://schemas.openxmlformats.org/officeDocument/2006/relationships/notesSlide" Target="../notesSlides/notesSlide8.xml"/><Relationship Id="rId7"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4.jpe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14.bin"/><Relationship Id="rId13" Type="http://schemas.openxmlformats.org/officeDocument/2006/relationships/image" Target="../media/image27.wmf"/><Relationship Id="rId3" Type="http://schemas.openxmlformats.org/officeDocument/2006/relationships/image" Target="../media/image28.jpeg"/><Relationship Id="rId7" Type="http://schemas.openxmlformats.org/officeDocument/2006/relationships/image" Target="../media/image17.png"/><Relationship Id="rId12" Type="http://schemas.openxmlformats.org/officeDocument/2006/relationships/oleObject" Target="../embeddings/oleObject16.bin"/><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image" Target="../media/image4.jpeg"/><Relationship Id="rId11" Type="http://schemas.openxmlformats.org/officeDocument/2006/relationships/image" Target="../media/image26.wmf"/><Relationship Id="rId5" Type="http://schemas.openxmlformats.org/officeDocument/2006/relationships/image" Target="../media/image30.png"/><Relationship Id="rId10" Type="http://schemas.openxmlformats.org/officeDocument/2006/relationships/oleObject" Target="../embeddings/oleObject15.bin"/><Relationship Id="rId4" Type="http://schemas.openxmlformats.org/officeDocument/2006/relationships/image" Target="../media/image29.jpeg"/><Relationship Id="rId9" Type="http://schemas.openxmlformats.org/officeDocument/2006/relationships/image" Target="../media/image25.wmf"/></Relationships>
</file>

<file path=ppt/slides/_rels/slide16.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41.png"/><Relationship Id="rId3" Type="http://schemas.openxmlformats.org/officeDocument/2006/relationships/image" Target="../media/image32.png"/><Relationship Id="rId7" Type="http://schemas.openxmlformats.org/officeDocument/2006/relationships/image" Target="../media/image36.png"/><Relationship Id="rId12" Type="http://schemas.openxmlformats.org/officeDocument/2006/relationships/image" Target="../media/image40.png"/><Relationship Id="rId2" Type="http://schemas.openxmlformats.org/officeDocument/2006/relationships/slideLayout" Target="../slideLayouts/slideLayout7.xml"/><Relationship Id="rId1" Type="http://schemas.openxmlformats.org/officeDocument/2006/relationships/vmlDrawing" Target="../drawings/vmlDrawing10.vml"/><Relationship Id="rId6" Type="http://schemas.openxmlformats.org/officeDocument/2006/relationships/image" Target="../media/image35.png"/><Relationship Id="rId11" Type="http://schemas.openxmlformats.org/officeDocument/2006/relationships/image" Target="../media/image29.jpeg"/><Relationship Id="rId5" Type="http://schemas.openxmlformats.org/officeDocument/2006/relationships/image" Target="../media/image34.png"/><Relationship Id="rId15" Type="http://schemas.openxmlformats.org/officeDocument/2006/relationships/image" Target="../media/image31.wmf"/><Relationship Id="rId10" Type="http://schemas.openxmlformats.org/officeDocument/2006/relationships/image" Target="../media/image39.png"/><Relationship Id="rId4" Type="http://schemas.openxmlformats.org/officeDocument/2006/relationships/image" Target="../media/image33.png"/><Relationship Id="rId9" Type="http://schemas.openxmlformats.org/officeDocument/2006/relationships/image" Target="../media/image38.png"/><Relationship Id="rId14" Type="http://schemas.openxmlformats.org/officeDocument/2006/relationships/oleObject" Target="../embeddings/oleObject17.bin"/></Relationships>
</file>

<file path=ppt/slides/_rels/slide1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7.xml"/><Relationship Id="rId5" Type="http://schemas.openxmlformats.org/officeDocument/2006/relationships/image" Target="../media/image40.png"/><Relationship Id="rId4" Type="http://schemas.openxmlformats.org/officeDocument/2006/relationships/image" Target="../media/image29.jpeg"/></Relationships>
</file>

<file path=ppt/slides/_rels/slide18.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image" Target="../media/image47.png"/><Relationship Id="rId5" Type="http://schemas.openxmlformats.org/officeDocument/2006/relationships/image" Target="../media/image46.png"/><Relationship Id="rId10" Type="http://schemas.openxmlformats.org/officeDocument/2006/relationships/image" Target="../media/image23.png"/><Relationship Id="rId4" Type="http://schemas.openxmlformats.org/officeDocument/2006/relationships/image" Target="../media/image45.png"/><Relationship Id="rId9" Type="http://schemas.openxmlformats.org/officeDocument/2006/relationships/image" Target="../media/image22.png"/></Relationships>
</file>

<file path=ppt/slides/_rels/slide19.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9.png"/><Relationship Id="rId7" Type="http://schemas.openxmlformats.org/officeDocument/2006/relationships/image" Target="../media/image22.png"/><Relationship Id="rId12" Type="http://schemas.openxmlformats.org/officeDocument/2006/relationships/image" Target="../media/image54.png"/><Relationship Id="rId2" Type="http://schemas.openxmlformats.org/officeDocument/2006/relationships/slideLayout" Target="../slideLayouts/slideLayout7.xml"/><Relationship Id="rId1" Type="http://schemas.openxmlformats.org/officeDocument/2006/relationships/vmlDrawing" Target="../drawings/vmlDrawing11.vml"/><Relationship Id="rId6" Type="http://schemas.openxmlformats.org/officeDocument/2006/relationships/image" Target="../media/image52.png"/><Relationship Id="rId11" Type="http://schemas.openxmlformats.org/officeDocument/2006/relationships/image" Target="../media/image50.wmf"/><Relationship Id="rId5" Type="http://schemas.openxmlformats.org/officeDocument/2006/relationships/image" Target="../media/image44.png"/><Relationship Id="rId10" Type="http://schemas.openxmlformats.org/officeDocument/2006/relationships/oleObject" Target="../embeddings/oleObject18.bin"/><Relationship Id="rId4" Type="http://schemas.openxmlformats.org/officeDocument/2006/relationships/image" Target="../media/image51.png"/><Relationship Id="rId9" Type="http://schemas.openxmlformats.org/officeDocument/2006/relationships/image" Target="../media/image2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51.png"/><Relationship Id="rId7" Type="http://schemas.openxmlformats.org/officeDocument/2006/relationships/image" Target="../media/image53.png"/><Relationship Id="rId2" Type="http://schemas.openxmlformats.org/officeDocument/2006/relationships/image" Target="../media/image49.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52.png"/><Relationship Id="rId4" Type="http://schemas.openxmlformats.org/officeDocument/2006/relationships/image" Target="../media/image44.png"/></Relationships>
</file>

<file path=ppt/slides/_rels/slide2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23.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6.jpeg"/><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2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40.png"/><Relationship Id="rId1" Type="http://schemas.openxmlformats.org/officeDocument/2006/relationships/slideLayout" Target="../slideLayouts/slideLayout7.xml"/><Relationship Id="rId5" Type="http://schemas.openxmlformats.org/officeDocument/2006/relationships/image" Target="../media/image61.png"/><Relationship Id="rId4" Type="http://schemas.openxmlformats.org/officeDocument/2006/relationships/image" Target="../media/image60.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62.png"/><Relationship Id="rId7" Type="http://schemas.openxmlformats.org/officeDocument/2006/relationships/image" Target="../media/image66.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 Id="rId9" Type="http://schemas.openxmlformats.org/officeDocument/2006/relationships/image" Target="../media/image68.png"/></Relationships>
</file>

<file path=ppt/slides/_rels/slide27.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9.png"/><Relationship Id="rId1" Type="http://schemas.openxmlformats.org/officeDocument/2006/relationships/slideLayout" Target="../slideLayouts/slideLayout7.xml"/><Relationship Id="rId5" Type="http://schemas.openxmlformats.org/officeDocument/2006/relationships/image" Target="../media/image65.png"/><Relationship Id="rId4" Type="http://schemas.openxmlformats.org/officeDocument/2006/relationships/image" Target="../media/image64.png"/></Relationships>
</file>

<file path=ppt/slides/_rels/slide28.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7.xml"/><Relationship Id="rId4" Type="http://schemas.openxmlformats.org/officeDocument/2006/relationships/image" Target="../media/image65.png"/></Relationships>
</file>

<file path=ppt/slides/_rels/slide29.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slideLayout" Target="../slideLayouts/slideLayout7.xml"/><Relationship Id="rId1" Type="http://schemas.openxmlformats.org/officeDocument/2006/relationships/video" Target="file:///\\mathstat\bdeng\Laptop\bdeng\research\presentations\demo-6.mpg" TargetMode="External"/><Relationship Id="rId4" Type="http://schemas.openxmlformats.org/officeDocument/2006/relationships/image" Target="../media/image71.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mlDrawing" Target="../drawings/vmlDrawing12.vml"/><Relationship Id="rId5" Type="http://schemas.openxmlformats.org/officeDocument/2006/relationships/image" Target="../media/image76.wmf"/><Relationship Id="rId4" Type="http://schemas.openxmlformats.org/officeDocument/2006/relationships/oleObject" Target="../embeddings/oleObject19.bin"/></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image" Target="../media/image78.jpeg"/><Relationship Id="rId5" Type="http://schemas.openxmlformats.org/officeDocument/2006/relationships/image" Target="../media/image77.wmf"/><Relationship Id="rId4" Type="http://schemas.openxmlformats.org/officeDocument/2006/relationships/oleObject" Target="../embeddings/oleObject20.bin"/></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17.xml"/><Relationship Id="rId7" Type="http://schemas.openxmlformats.org/officeDocument/2006/relationships/image" Target="../media/image80.wmf"/><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oleObject" Target="../embeddings/oleObject22.bin"/><Relationship Id="rId5" Type="http://schemas.openxmlformats.org/officeDocument/2006/relationships/image" Target="../media/image79.wmf"/><Relationship Id="rId4" Type="http://schemas.openxmlformats.org/officeDocument/2006/relationships/oleObject" Target="../embeddings/oleObject21.bin"/></Relationships>
</file>

<file path=ppt/slides/_rels/slide37.xml.rels><?xml version="1.0" encoding="UTF-8" standalone="yes"?>
<Relationships xmlns="http://schemas.openxmlformats.org/package/2006/relationships"><Relationship Id="rId3" Type="http://schemas.openxmlformats.org/officeDocument/2006/relationships/image" Target="../media/image81.jpeg"/><Relationship Id="rId7" Type="http://schemas.openxmlformats.org/officeDocument/2006/relationships/image" Target="../media/image85.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84.jpeg"/><Relationship Id="rId5" Type="http://schemas.openxmlformats.org/officeDocument/2006/relationships/image" Target="../media/image83.jpeg"/><Relationship Id="rId4" Type="http://schemas.openxmlformats.org/officeDocument/2006/relationships/image" Target="../media/image82.jpeg"/></Relationships>
</file>

<file path=ppt/slides/_rels/slide38.xml.rels><?xml version="1.0" encoding="UTF-8" standalone="yes"?>
<Relationships xmlns="http://schemas.openxmlformats.org/package/2006/relationships"><Relationship Id="rId8" Type="http://schemas.openxmlformats.org/officeDocument/2006/relationships/image" Target="../media/image88.jpeg"/><Relationship Id="rId3" Type="http://schemas.openxmlformats.org/officeDocument/2006/relationships/image" Target="../media/image82.jpeg"/><Relationship Id="rId7" Type="http://schemas.openxmlformats.org/officeDocument/2006/relationships/image" Target="../media/image87.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86.jpeg"/><Relationship Id="rId5" Type="http://schemas.openxmlformats.org/officeDocument/2006/relationships/image" Target="../media/image85.jpeg"/><Relationship Id="rId4" Type="http://schemas.openxmlformats.org/officeDocument/2006/relationships/image" Target="../media/image84.jpeg"/></Relationships>
</file>

<file path=ppt/slides/_rels/slide39.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75.png"/><Relationship Id="rId4" Type="http://schemas.openxmlformats.org/officeDocument/2006/relationships/image" Target="../media/image81.jpeg"/></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notesSlide" Target="../notesSlides/notesSlide1.xml"/><Relationship Id="rId7" Type="http://schemas.openxmlformats.org/officeDocument/2006/relationships/image" Target="../media/image2.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5.wmf"/><Relationship Id="rId4" Type="http://schemas.openxmlformats.org/officeDocument/2006/relationships/image" Target="../media/image4.jpeg"/><Relationship Id="rId9" Type="http://schemas.openxmlformats.org/officeDocument/2006/relationships/image" Target="../media/image3.wmf"/></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image" Target="../media/image90.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8" Type="http://schemas.openxmlformats.org/officeDocument/2006/relationships/image" Target="../media/image90.png"/><Relationship Id="rId3" Type="http://schemas.openxmlformats.org/officeDocument/2006/relationships/image" Target="../media/image58.jpeg"/><Relationship Id="rId7" Type="http://schemas.openxmlformats.org/officeDocument/2006/relationships/image" Target="../media/image40.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91.jpeg"/><Relationship Id="rId5" Type="http://schemas.openxmlformats.org/officeDocument/2006/relationships/image" Target="../media/image93.jpeg"/><Relationship Id="rId4" Type="http://schemas.openxmlformats.org/officeDocument/2006/relationships/image" Target="../media/image92.jpeg"/></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notesSlide" Target="../notesSlides/notesSlide2.xml"/><Relationship Id="rId7" Type="http://schemas.openxmlformats.org/officeDocument/2006/relationships/image" Target="../media/image2.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5.wmf"/><Relationship Id="rId4" Type="http://schemas.openxmlformats.org/officeDocument/2006/relationships/image" Target="../media/image4.jpeg"/><Relationship Id="rId9" Type="http://schemas.openxmlformats.org/officeDocument/2006/relationships/image" Target="../media/image6.wmf"/></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notesSlide" Target="../notesSlides/notesSlide3.xml"/><Relationship Id="rId7" Type="http://schemas.openxmlformats.org/officeDocument/2006/relationships/image" Target="../media/image2.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5.bin"/><Relationship Id="rId5" Type="http://schemas.openxmlformats.org/officeDocument/2006/relationships/image" Target="../media/image5.wmf"/><Relationship Id="rId4" Type="http://schemas.openxmlformats.org/officeDocument/2006/relationships/image" Target="../media/image4.jpeg"/><Relationship Id="rId9" Type="http://schemas.openxmlformats.org/officeDocument/2006/relationships/image" Target="../media/image7.wmf"/></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8.bin"/><Relationship Id="rId3" Type="http://schemas.openxmlformats.org/officeDocument/2006/relationships/notesSlide" Target="../notesSlides/notesSlide4.xml"/><Relationship Id="rId7" Type="http://schemas.openxmlformats.org/officeDocument/2006/relationships/image" Target="../media/image2.w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7.bin"/><Relationship Id="rId5" Type="http://schemas.openxmlformats.org/officeDocument/2006/relationships/image" Target="../media/image5.wmf"/><Relationship Id="rId4" Type="http://schemas.openxmlformats.org/officeDocument/2006/relationships/image" Target="../media/image4.jpeg"/><Relationship Id="rId9" Type="http://schemas.openxmlformats.org/officeDocument/2006/relationships/image" Target="../media/image8.wmf"/></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10.bin"/><Relationship Id="rId3" Type="http://schemas.openxmlformats.org/officeDocument/2006/relationships/notesSlide" Target="../notesSlides/notesSlide5.xml"/><Relationship Id="rId7" Type="http://schemas.openxmlformats.org/officeDocument/2006/relationships/image" Target="../media/image13.w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9.bin"/><Relationship Id="rId5" Type="http://schemas.openxmlformats.org/officeDocument/2006/relationships/image" Target="../media/image5.wmf"/><Relationship Id="rId4" Type="http://schemas.openxmlformats.org/officeDocument/2006/relationships/image" Target="../media/image4.jpeg"/><Relationship Id="rId9" Type="http://schemas.openxmlformats.org/officeDocument/2006/relationships/image" Target="../media/image14.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17" descr="neurons8"/>
          <p:cNvPicPr>
            <a:picLocks noChangeAspect="1" noChangeArrowheads="1"/>
          </p:cNvPicPr>
          <p:nvPr/>
        </p:nvPicPr>
        <p:blipFill>
          <a:blip r:embed="rId2"/>
          <a:srcRect/>
          <a:stretch>
            <a:fillRect/>
          </a:stretch>
        </p:blipFill>
        <p:spPr bwMode="auto">
          <a:xfrm>
            <a:off x="4562475" y="3886200"/>
            <a:ext cx="4444409" cy="2895600"/>
          </a:xfrm>
          <a:prstGeom prst="rect">
            <a:avLst/>
          </a:prstGeom>
          <a:solidFill>
            <a:schemeClr val="accent1"/>
          </a:solidFill>
          <a:ln w="38100">
            <a:solidFill>
              <a:srgbClr val="663300"/>
            </a:solidFill>
            <a:miter lim="800000"/>
            <a:headEnd/>
            <a:tailEnd/>
          </a:ln>
        </p:spPr>
      </p:pic>
      <p:sp>
        <p:nvSpPr>
          <p:cNvPr id="9219" name="WordArt 21"/>
          <p:cNvSpPr>
            <a:spLocks noChangeArrowheads="1" noChangeShapeType="1" noTextEdit="1"/>
          </p:cNvSpPr>
          <p:nvPr/>
        </p:nvSpPr>
        <p:spPr bwMode="auto">
          <a:xfrm>
            <a:off x="304800" y="685800"/>
            <a:ext cx="8515350" cy="647700"/>
          </a:xfrm>
          <a:prstGeom prst="rect">
            <a:avLst/>
          </a:prstGeom>
        </p:spPr>
        <p:txBody>
          <a:bodyPr wrap="none" fromWordArt="1">
            <a:prstTxWarp prst="textPlain">
              <a:avLst>
                <a:gd name="adj" fmla="val 50000"/>
              </a:avLst>
            </a:prstTxWarp>
          </a:bodyPr>
          <a:lstStyle/>
          <a:p>
            <a:pPr algn="ctr"/>
            <a:r>
              <a:rPr lang="en-US" sz="3600" kern="10" dirty="0" smtClean="0">
                <a:ln w="15875">
                  <a:solidFill>
                    <a:schemeClr val="tx2"/>
                  </a:solidFill>
                  <a:round/>
                  <a:headEnd/>
                  <a:tailEnd/>
                </a:ln>
                <a:solidFill>
                  <a:srgbClr val="FFFFFF"/>
                </a:solidFill>
                <a:effectLst>
                  <a:outerShdw dist="81320" dir="8480412" algn="ctr" rotWithShape="0">
                    <a:srgbClr val="868686">
                      <a:alpha val="50000"/>
                    </a:srgbClr>
                  </a:outerShdw>
                </a:effectLst>
                <a:latin typeface="Arial Black"/>
              </a:rPr>
              <a:t>Circuit Models of Neurons</a:t>
            </a:r>
            <a:endParaRPr lang="en-US" sz="3600" kern="10" dirty="0">
              <a:ln w="15875">
                <a:solidFill>
                  <a:schemeClr val="tx2"/>
                </a:solidFill>
                <a:round/>
                <a:headEnd/>
                <a:tailEnd/>
              </a:ln>
              <a:solidFill>
                <a:srgbClr val="FFFFFF"/>
              </a:solidFill>
              <a:effectLst>
                <a:outerShdw dist="81320" dir="8480412" algn="ctr" rotWithShape="0">
                  <a:srgbClr val="868686">
                    <a:alpha val="50000"/>
                  </a:srgbClr>
                </a:outerShdw>
              </a:effectLst>
              <a:latin typeface="Arial Black"/>
            </a:endParaRPr>
          </a:p>
        </p:txBody>
      </p:sp>
      <p:sp>
        <p:nvSpPr>
          <p:cNvPr id="9220" name="Text Box 22"/>
          <p:cNvSpPr txBox="1">
            <a:spLocks noChangeArrowheads="1"/>
          </p:cNvSpPr>
          <p:nvPr/>
        </p:nvSpPr>
        <p:spPr bwMode="auto">
          <a:xfrm>
            <a:off x="228600" y="1600200"/>
            <a:ext cx="3583032" cy="646331"/>
          </a:xfrm>
          <a:prstGeom prst="rect">
            <a:avLst/>
          </a:prstGeom>
          <a:noFill/>
          <a:ln w="9525">
            <a:noFill/>
            <a:miter lim="800000"/>
            <a:headEnd/>
            <a:tailEnd/>
          </a:ln>
        </p:spPr>
        <p:txBody>
          <a:bodyPr wrap="none">
            <a:spAutoFit/>
          </a:bodyPr>
          <a:lstStyle/>
          <a:p>
            <a:r>
              <a:rPr lang="en-US" b="1" dirty="0">
                <a:solidFill>
                  <a:schemeClr val="bg2"/>
                </a:solidFill>
              </a:rPr>
              <a:t>Bo Deng</a:t>
            </a:r>
          </a:p>
          <a:p>
            <a:r>
              <a:rPr lang="en-US" b="1" dirty="0">
                <a:solidFill>
                  <a:schemeClr val="bg2"/>
                </a:solidFill>
              </a:rPr>
              <a:t>University of </a:t>
            </a:r>
            <a:r>
              <a:rPr lang="en-US" b="1" dirty="0" smtClean="0">
                <a:solidFill>
                  <a:schemeClr val="bg2"/>
                </a:solidFill>
              </a:rPr>
              <a:t>Nebraska-Lincoln</a:t>
            </a:r>
          </a:p>
        </p:txBody>
      </p:sp>
      <p:sp>
        <p:nvSpPr>
          <p:cNvPr id="7" name="Text Box 22"/>
          <p:cNvSpPr txBox="1">
            <a:spLocks noChangeArrowheads="1"/>
          </p:cNvSpPr>
          <p:nvPr/>
        </p:nvSpPr>
        <p:spPr bwMode="auto">
          <a:xfrm>
            <a:off x="228599" y="2438400"/>
            <a:ext cx="4222631" cy="3231654"/>
          </a:xfrm>
          <a:prstGeom prst="rect">
            <a:avLst/>
          </a:prstGeom>
          <a:solidFill>
            <a:srgbClr val="FFFFFF"/>
          </a:solidFill>
          <a:ln w="9525">
            <a:solidFill>
              <a:srgbClr val="663300"/>
            </a:solidFill>
            <a:miter lim="800000"/>
            <a:headEnd/>
            <a:tailEnd/>
          </a:ln>
          <a:effectLst>
            <a:outerShdw blurRad="50800" dist="152400" dir="2700000" algn="tl" rotWithShape="0">
              <a:prstClr val="black">
                <a:alpha val="40000"/>
              </a:prstClr>
            </a:outerShdw>
          </a:effectLst>
        </p:spPr>
        <p:txBody>
          <a:bodyPr wrap="none">
            <a:spAutoFit/>
          </a:bodyPr>
          <a:lstStyle/>
          <a:p>
            <a:pPr>
              <a:defRPr/>
            </a:pPr>
            <a:r>
              <a:rPr lang="en-US" sz="2400" b="1" dirty="0" smtClean="0">
                <a:solidFill>
                  <a:schemeClr val="bg2"/>
                </a:solidFill>
              </a:rPr>
              <a:t>Outlines: </a:t>
            </a:r>
            <a:endParaRPr lang="en-US" sz="2400" b="1" dirty="0">
              <a:solidFill>
                <a:schemeClr val="bg2"/>
              </a:solidFill>
            </a:endParaRPr>
          </a:p>
          <a:p>
            <a:pPr marL="342900" indent="-342900">
              <a:buFont typeface="Wingdings" pitchFamily="2" charset="2"/>
              <a:buChar char="§"/>
              <a:defRPr/>
            </a:pPr>
            <a:r>
              <a:rPr lang="en-US" sz="2000" dirty="0" smtClean="0">
                <a:solidFill>
                  <a:schemeClr val="bg2"/>
                </a:solidFill>
              </a:rPr>
              <a:t>Hodgkin-Huxley Model</a:t>
            </a:r>
            <a:endParaRPr lang="en-US" sz="2000" dirty="0" smtClean="0"/>
          </a:p>
          <a:p>
            <a:pPr>
              <a:buFont typeface="Wingdings" pitchFamily="2" charset="2"/>
              <a:buChar char="§"/>
              <a:defRPr/>
            </a:pPr>
            <a:r>
              <a:rPr lang="en-US" sz="2000" dirty="0" smtClean="0">
                <a:solidFill>
                  <a:schemeClr val="bg2"/>
                </a:solidFill>
              </a:rPr>
              <a:t>   Circuit  Models</a:t>
            </a:r>
            <a:endParaRPr lang="en-US" sz="2000" dirty="0">
              <a:solidFill>
                <a:schemeClr val="bg2"/>
              </a:solidFill>
            </a:endParaRPr>
          </a:p>
          <a:p>
            <a:pPr>
              <a:defRPr/>
            </a:pPr>
            <a:r>
              <a:rPr lang="en-US" sz="2000" dirty="0">
                <a:solidFill>
                  <a:schemeClr val="bg2"/>
                </a:solidFill>
              </a:rPr>
              <a:t>         ---  </a:t>
            </a:r>
            <a:r>
              <a:rPr lang="en-US" sz="2000" dirty="0" smtClean="0">
                <a:solidFill>
                  <a:schemeClr val="bg2"/>
                </a:solidFill>
              </a:rPr>
              <a:t>Elemental  Characteristics</a:t>
            </a:r>
            <a:endParaRPr lang="en-US" sz="2000" dirty="0">
              <a:solidFill>
                <a:schemeClr val="bg2"/>
              </a:solidFill>
            </a:endParaRPr>
          </a:p>
          <a:p>
            <a:pPr>
              <a:defRPr/>
            </a:pPr>
            <a:r>
              <a:rPr lang="en-US" sz="2000" dirty="0">
                <a:solidFill>
                  <a:schemeClr val="bg2"/>
                </a:solidFill>
              </a:rPr>
              <a:t>         ---  </a:t>
            </a:r>
            <a:r>
              <a:rPr lang="en-US" sz="2000" dirty="0" smtClean="0">
                <a:solidFill>
                  <a:schemeClr val="bg2"/>
                </a:solidFill>
              </a:rPr>
              <a:t>Ion  Pump Dynamics</a:t>
            </a:r>
            <a:endParaRPr lang="en-US" sz="2000" dirty="0">
              <a:solidFill>
                <a:schemeClr val="bg2"/>
              </a:solidFill>
            </a:endParaRPr>
          </a:p>
          <a:p>
            <a:pPr>
              <a:buFont typeface="Wingdings" pitchFamily="2" charset="2"/>
              <a:buChar char="§"/>
              <a:defRPr/>
            </a:pPr>
            <a:r>
              <a:rPr lang="en-US" sz="2000" dirty="0">
                <a:solidFill>
                  <a:schemeClr val="bg2"/>
                </a:solidFill>
              </a:rPr>
              <a:t>  Examples of  Dynamics</a:t>
            </a:r>
          </a:p>
          <a:p>
            <a:pPr>
              <a:defRPr/>
            </a:pPr>
            <a:r>
              <a:rPr lang="en-US" sz="2000" dirty="0">
                <a:solidFill>
                  <a:schemeClr val="bg2"/>
                </a:solidFill>
              </a:rPr>
              <a:t>         ---  Bursting Spikes</a:t>
            </a:r>
          </a:p>
          <a:p>
            <a:pPr>
              <a:defRPr/>
            </a:pPr>
            <a:r>
              <a:rPr lang="en-US" sz="2000" dirty="0">
                <a:solidFill>
                  <a:schemeClr val="bg2"/>
                </a:solidFill>
              </a:rPr>
              <a:t>         ---  </a:t>
            </a:r>
            <a:r>
              <a:rPr lang="en-US" sz="2000" dirty="0" err="1">
                <a:solidFill>
                  <a:schemeClr val="bg2"/>
                </a:solidFill>
              </a:rPr>
              <a:t>Metastability</a:t>
            </a:r>
            <a:r>
              <a:rPr lang="en-US" sz="2000" dirty="0">
                <a:solidFill>
                  <a:schemeClr val="bg2"/>
                </a:solidFill>
              </a:rPr>
              <a:t> and Plasticity</a:t>
            </a:r>
          </a:p>
          <a:p>
            <a:pPr>
              <a:defRPr/>
            </a:pPr>
            <a:r>
              <a:rPr lang="en-US" sz="2000" dirty="0">
                <a:solidFill>
                  <a:schemeClr val="bg2"/>
                </a:solidFill>
              </a:rPr>
              <a:t>         ---  Chaos</a:t>
            </a:r>
          </a:p>
          <a:p>
            <a:pPr>
              <a:defRPr/>
            </a:pPr>
            <a:r>
              <a:rPr lang="en-US" sz="2000" dirty="0">
                <a:solidFill>
                  <a:schemeClr val="bg2"/>
                </a:solidFill>
              </a:rPr>
              <a:t>         ---  Signal Transduction         </a:t>
            </a:r>
          </a:p>
        </p:txBody>
      </p:sp>
      <p:sp>
        <p:nvSpPr>
          <p:cNvPr id="9" name="Text Box 22"/>
          <p:cNvSpPr txBox="1">
            <a:spLocks noChangeArrowheads="1"/>
          </p:cNvSpPr>
          <p:nvPr/>
        </p:nvSpPr>
        <p:spPr bwMode="auto">
          <a:xfrm>
            <a:off x="276224" y="6324600"/>
            <a:ext cx="2945037" cy="276999"/>
          </a:xfrm>
          <a:prstGeom prst="rect">
            <a:avLst/>
          </a:prstGeom>
          <a:noFill/>
          <a:ln w="9525">
            <a:noFill/>
            <a:miter lim="800000"/>
            <a:headEnd/>
            <a:tailEnd/>
          </a:ln>
        </p:spPr>
        <p:txBody>
          <a:bodyPr wrap="none">
            <a:spAutoFit/>
          </a:bodyPr>
          <a:lstStyle/>
          <a:p>
            <a:r>
              <a:rPr lang="en-US" sz="1200" b="1" dirty="0" smtClean="0">
                <a:solidFill>
                  <a:schemeClr val="bg2"/>
                </a:solidFill>
              </a:rPr>
              <a:t>AMS Regional Meeting at KU 03-30-12</a:t>
            </a:r>
            <a:endParaRPr lang="en-US" sz="1200" b="1" dirty="0">
              <a:solidFill>
                <a:schemeClr val="bg2"/>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4"/>
          <p:cNvSpPr txBox="1">
            <a:spLocks noChangeArrowheads="1"/>
          </p:cNvSpPr>
          <p:nvPr/>
        </p:nvSpPr>
        <p:spPr bwMode="auto">
          <a:xfrm>
            <a:off x="609600" y="1584325"/>
            <a:ext cx="8446671" cy="3785652"/>
          </a:xfrm>
          <a:prstGeom prst="rect">
            <a:avLst/>
          </a:prstGeom>
          <a:noFill/>
          <a:ln w="9525">
            <a:noFill/>
            <a:miter lim="800000"/>
            <a:headEnd/>
            <a:tailEnd/>
          </a:ln>
        </p:spPr>
        <p:txBody>
          <a:bodyPr wrap="none">
            <a:spAutoFit/>
          </a:bodyPr>
          <a:lstStyle/>
          <a:p>
            <a:pPr>
              <a:buFontTx/>
              <a:buChar char="•"/>
            </a:pPr>
            <a:r>
              <a:rPr lang="en-US" sz="2000" dirty="0"/>
              <a:t> </a:t>
            </a:r>
            <a:r>
              <a:rPr lang="en-US" sz="2000" dirty="0">
                <a:solidFill>
                  <a:schemeClr val="accent2"/>
                </a:solidFill>
              </a:rPr>
              <a:t>Morris, C. and H. </a:t>
            </a:r>
            <a:r>
              <a:rPr lang="en-US" sz="2000" dirty="0" err="1">
                <a:solidFill>
                  <a:schemeClr val="accent2"/>
                </a:solidFill>
              </a:rPr>
              <a:t>Lecar</a:t>
            </a:r>
            <a:r>
              <a:rPr lang="en-US" sz="2000" dirty="0"/>
              <a:t>,  </a:t>
            </a:r>
          </a:p>
          <a:p>
            <a:r>
              <a:rPr lang="en-US" sz="2000" dirty="0"/>
              <a:t>    </a:t>
            </a:r>
            <a:r>
              <a:rPr lang="en-US" sz="2000" i="1" dirty="0"/>
              <a:t>Voltage oscillations in the barnacle giant muscle fiber,</a:t>
            </a:r>
            <a:r>
              <a:rPr lang="en-US" sz="2000" dirty="0"/>
              <a:t> </a:t>
            </a:r>
          </a:p>
          <a:p>
            <a:r>
              <a:rPr lang="en-US" sz="2000" dirty="0"/>
              <a:t>    Biophysical J., </a:t>
            </a:r>
            <a:r>
              <a:rPr lang="en-US" sz="2000" b="1" dirty="0"/>
              <a:t>35</a:t>
            </a:r>
            <a:r>
              <a:rPr lang="en-US" sz="2000" dirty="0"/>
              <a:t>(1981), pp.193--213.</a:t>
            </a:r>
          </a:p>
          <a:p>
            <a:endParaRPr lang="en-US" sz="2000" dirty="0"/>
          </a:p>
          <a:p>
            <a:pPr>
              <a:buFontTx/>
              <a:buChar char="•"/>
            </a:pPr>
            <a:r>
              <a:rPr lang="en-US" sz="2000" dirty="0"/>
              <a:t> </a:t>
            </a:r>
            <a:r>
              <a:rPr lang="en-US" sz="2000" dirty="0" err="1">
                <a:solidFill>
                  <a:schemeClr val="accent2"/>
                </a:solidFill>
              </a:rPr>
              <a:t>Hindmarsh</a:t>
            </a:r>
            <a:r>
              <a:rPr lang="en-US" sz="2000" dirty="0">
                <a:solidFill>
                  <a:schemeClr val="accent2"/>
                </a:solidFill>
              </a:rPr>
              <a:t>, J.L. and R.M. Rose</a:t>
            </a:r>
            <a:r>
              <a:rPr lang="en-US" sz="2000" dirty="0"/>
              <a:t>, </a:t>
            </a:r>
          </a:p>
          <a:p>
            <a:r>
              <a:rPr lang="en-US" sz="2000" dirty="0"/>
              <a:t>    </a:t>
            </a:r>
            <a:r>
              <a:rPr lang="en-US" sz="2000" i="1" dirty="0"/>
              <a:t>A model of neuronal bursting using three coupled first order differential</a:t>
            </a:r>
          </a:p>
          <a:p>
            <a:r>
              <a:rPr lang="en-US" sz="2000" i="1" dirty="0"/>
              <a:t>    equations,</a:t>
            </a:r>
            <a:r>
              <a:rPr lang="en-US" sz="2000" dirty="0"/>
              <a:t> </a:t>
            </a:r>
          </a:p>
          <a:p>
            <a:r>
              <a:rPr lang="en-US" sz="2000" dirty="0"/>
              <a:t>    Proc. R. Soc. </a:t>
            </a:r>
            <a:r>
              <a:rPr lang="en-US" sz="2000" dirty="0" err="1"/>
              <a:t>Lond</a:t>
            </a:r>
            <a:r>
              <a:rPr lang="en-US" sz="2000" dirty="0"/>
              <a:t>. B. </a:t>
            </a:r>
            <a:r>
              <a:rPr lang="en-US" sz="2000" b="1" dirty="0"/>
              <a:t>221</a:t>
            </a:r>
            <a:r>
              <a:rPr lang="en-US" sz="2000" dirty="0"/>
              <a:t>(1984), pp.87--102.</a:t>
            </a:r>
          </a:p>
          <a:p>
            <a:pPr>
              <a:buFontTx/>
              <a:buChar char="•"/>
            </a:pPr>
            <a:endParaRPr lang="en-US" sz="2000" dirty="0"/>
          </a:p>
          <a:p>
            <a:pPr>
              <a:buFontTx/>
              <a:buChar char="•"/>
            </a:pPr>
            <a:r>
              <a:rPr lang="en-US" sz="2000" dirty="0"/>
              <a:t> </a:t>
            </a:r>
            <a:r>
              <a:rPr lang="en-US" sz="2000" dirty="0" err="1">
                <a:solidFill>
                  <a:schemeClr val="accent2"/>
                </a:solidFill>
              </a:rPr>
              <a:t>Chay</a:t>
            </a:r>
            <a:r>
              <a:rPr lang="en-US" sz="2000" dirty="0">
                <a:solidFill>
                  <a:schemeClr val="accent2"/>
                </a:solidFill>
              </a:rPr>
              <a:t>, T.R., Y.S. Fan, and Y.S. Lee</a:t>
            </a:r>
            <a:r>
              <a:rPr lang="en-US" sz="2000" dirty="0"/>
              <a:t> </a:t>
            </a:r>
          </a:p>
          <a:p>
            <a:r>
              <a:rPr lang="en-US" sz="2000" dirty="0"/>
              <a:t>    </a:t>
            </a:r>
            <a:r>
              <a:rPr lang="en-US" sz="2000" i="1" dirty="0"/>
              <a:t>Bursting, spiking, chaos, fractals, and universality in biological</a:t>
            </a:r>
          </a:p>
          <a:p>
            <a:r>
              <a:rPr lang="en-US" sz="2000" i="1" dirty="0"/>
              <a:t>    rhythms</a:t>
            </a:r>
            <a:r>
              <a:rPr lang="en-US" sz="2000" dirty="0"/>
              <a:t>, Int. J. </a:t>
            </a:r>
            <a:r>
              <a:rPr lang="en-US" sz="2000" dirty="0" err="1"/>
              <a:t>Bif</a:t>
            </a:r>
            <a:r>
              <a:rPr lang="en-US" sz="2000" dirty="0"/>
              <a:t>. &amp; Chaos, </a:t>
            </a:r>
            <a:r>
              <a:rPr lang="en-US" sz="2000" b="1" dirty="0"/>
              <a:t>5</a:t>
            </a:r>
            <a:r>
              <a:rPr lang="en-US" sz="2000" dirty="0"/>
              <a:t>(1995), pp.595--635</a:t>
            </a:r>
            <a:r>
              <a:rPr lang="en-US" sz="2000" dirty="0" smtClean="0"/>
              <a:t>.</a:t>
            </a:r>
            <a:endParaRPr lang="en-US" sz="2000" dirty="0"/>
          </a:p>
        </p:txBody>
      </p:sp>
      <p:sp>
        <p:nvSpPr>
          <p:cNvPr id="18435" name="Text Box 5"/>
          <p:cNvSpPr txBox="1">
            <a:spLocks noChangeArrowheads="1"/>
          </p:cNvSpPr>
          <p:nvPr/>
        </p:nvSpPr>
        <p:spPr bwMode="auto">
          <a:xfrm>
            <a:off x="304800" y="914400"/>
            <a:ext cx="6049926" cy="461665"/>
          </a:xfrm>
          <a:prstGeom prst="rect">
            <a:avLst/>
          </a:prstGeom>
          <a:noFill/>
          <a:ln w="9525">
            <a:noFill/>
            <a:miter lim="800000"/>
            <a:headEnd/>
            <a:tailEnd/>
          </a:ln>
        </p:spPr>
        <p:txBody>
          <a:bodyPr wrap="none">
            <a:spAutoFit/>
          </a:bodyPr>
          <a:lstStyle/>
          <a:p>
            <a:r>
              <a:rPr lang="en-US" sz="2400" dirty="0" smtClean="0">
                <a:solidFill>
                  <a:srgbClr val="663300"/>
                </a:solidFill>
              </a:rPr>
              <a:t>H-H Type </a:t>
            </a:r>
            <a:r>
              <a:rPr lang="en-US" sz="2400" dirty="0">
                <a:solidFill>
                  <a:srgbClr val="663300"/>
                </a:solidFill>
              </a:rPr>
              <a:t>Models for Excitable Membranes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571500" y="381000"/>
            <a:ext cx="4648200" cy="762000"/>
          </a:xfrm>
        </p:spPr>
        <p:txBody>
          <a:bodyPr/>
          <a:lstStyle/>
          <a:p>
            <a:pPr eaLnBrk="1" fontAlgn="auto" hangingPunct="1">
              <a:spcAft>
                <a:spcPts val="0"/>
              </a:spcAft>
              <a:defRPr/>
            </a:pPr>
            <a:r>
              <a:rPr lang="en-US" sz="3200" b="1" dirty="0" smtClean="0">
                <a:latin typeface="+mn-lt"/>
              </a:rPr>
              <a:t>Our  Circuit  Models</a:t>
            </a:r>
            <a:endParaRPr lang="en-US" sz="3200" b="1" dirty="0">
              <a:latin typeface="+mn-lt"/>
            </a:endParaRPr>
          </a:p>
        </p:txBody>
      </p:sp>
      <p:pic>
        <p:nvPicPr>
          <p:cNvPr id="19459" name="Content Placeholder 9" descr="Node Comparison.jpg"/>
          <p:cNvPicPr>
            <a:picLocks noGrp="1" noChangeAspect="1"/>
          </p:cNvPicPr>
          <p:nvPr>
            <p:ph idx="1"/>
          </p:nvPr>
        </p:nvPicPr>
        <p:blipFill>
          <a:blip r:embed="rId4"/>
          <a:srcRect/>
          <a:stretch>
            <a:fillRect/>
          </a:stretch>
        </p:blipFill>
        <p:spPr>
          <a:xfrm>
            <a:off x="878682" y="1627291"/>
            <a:ext cx="6719887" cy="5002109"/>
          </a:xfrm>
          <a:ln>
            <a:solidFill>
              <a:srgbClr val="663300"/>
            </a:solidFill>
          </a:ln>
        </p:spPr>
      </p:pic>
      <p:grpSp>
        <p:nvGrpSpPr>
          <p:cNvPr id="5" name="Group 31"/>
          <p:cNvGrpSpPr>
            <a:grpSpLocks/>
          </p:cNvGrpSpPr>
          <p:nvPr/>
        </p:nvGrpSpPr>
        <p:grpSpPr bwMode="auto">
          <a:xfrm>
            <a:off x="2667000" y="1509712"/>
            <a:ext cx="2514597" cy="3824288"/>
            <a:chOff x="2667536" y="1509487"/>
            <a:chExt cx="2514342" cy="3824522"/>
          </a:xfrm>
        </p:grpSpPr>
        <p:sp>
          <p:nvSpPr>
            <p:cNvPr id="28" name="Oval 27"/>
            <p:cNvSpPr/>
            <p:nvPr/>
          </p:nvSpPr>
          <p:spPr>
            <a:xfrm>
              <a:off x="4271402" y="1509487"/>
              <a:ext cx="910476" cy="204081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E1"/>
                </a:solidFill>
              </a:endParaRPr>
            </a:p>
          </p:txBody>
        </p:sp>
        <p:sp>
          <p:nvSpPr>
            <p:cNvPr id="29" name="Oval 28"/>
            <p:cNvSpPr/>
            <p:nvPr/>
          </p:nvSpPr>
          <p:spPr>
            <a:xfrm>
              <a:off x="2667536" y="4267144"/>
              <a:ext cx="682556" cy="106686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E1"/>
                </a:solidFill>
              </a:endParaRPr>
            </a:p>
          </p:txBody>
        </p:sp>
        <p:cxnSp>
          <p:nvCxnSpPr>
            <p:cNvPr id="31" name="Straight Connector 30"/>
            <p:cNvCxnSpPr>
              <a:stCxn id="29" idx="0"/>
            </p:cNvCxnSpPr>
            <p:nvPr/>
          </p:nvCxnSpPr>
          <p:spPr>
            <a:xfrm flipV="1">
              <a:off x="3008814" y="3558372"/>
              <a:ext cx="1717826" cy="70877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pic>
        <p:nvPicPr>
          <p:cNvPr id="43010" name="Picture 2"/>
          <p:cNvPicPr>
            <a:picLocks noChangeAspect="1" noChangeArrowheads="1"/>
          </p:cNvPicPr>
          <p:nvPr/>
        </p:nvPicPr>
        <p:blipFill>
          <a:blip r:embed="rId5"/>
          <a:srcRect/>
          <a:stretch>
            <a:fillRect/>
          </a:stretch>
        </p:blipFill>
        <p:spPr bwMode="auto">
          <a:xfrm>
            <a:off x="6639339" y="3558469"/>
            <a:ext cx="2133600" cy="3016015"/>
          </a:xfrm>
          <a:prstGeom prst="rect">
            <a:avLst/>
          </a:prstGeom>
          <a:noFill/>
          <a:ln w="9525">
            <a:solidFill>
              <a:srgbClr val="663300"/>
            </a:solidFill>
            <a:miter lim="800000"/>
            <a:headEnd/>
            <a:tailEnd/>
          </a:ln>
          <a:effectLst>
            <a:outerShdw blurRad="50800" dist="152400" dir="2700000" algn="tl" rotWithShape="0">
              <a:prstClr val="black">
                <a:alpha val="40000"/>
              </a:prstClr>
            </a:outerShdw>
          </a:effectLst>
        </p:spPr>
      </p:pic>
      <p:pic>
        <p:nvPicPr>
          <p:cNvPr id="19465" name="Picture 3"/>
          <p:cNvPicPr>
            <a:picLocks noChangeAspect="1" noChangeArrowheads="1"/>
          </p:cNvPicPr>
          <p:nvPr/>
        </p:nvPicPr>
        <p:blipFill>
          <a:blip r:embed="rId6"/>
          <a:srcRect/>
          <a:stretch>
            <a:fillRect/>
          </a:stretch>
        </p:blipFill>
        <p:spPr bwMode="auto">
          <a:xfrm>
            <a:off x="1371600" y="6199188"/>
            <a:ext cx="3048000" cy="430212"/>
          </a:xfrm>
          <a:prstGeom prst="rect">
            <a:avLst/>
          </a:prstGeom>
          <a:noFill/>
          <a:ln w="9525">
            <a:noFill/>
            <a:miter lim="800000"/>
            <a:headEnd/>
            <a:tailEnd/>
          </a:ln>
        </p:spPr>
      </p:pic>
      <p:cxnSp>
        <p:nvCxnSpPr>
          <p:cNvPr id="30" name="Straight Connector 29"/>
          <p:cNvCxnSpPr/>
          <p:nvPr/>
        </p:nvCxnSpPr>
        <p:spPr bwMode="auto">
          <a:xfrm flipH="1" flipV="1">
            <a:off x="4726313" y="3558469"/>
            <a:ext cx="1750689" cy="45631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43008" name="TextBox 43007"/>
          <p:cNvSpPr txBox="1"/>
          <p:nvPr/>
        </p:nvSpPr>
        <p:spPr>
          <a:xfrm>
            <a:off x="1672089" y="1108285"/>
            <a:ext cx="5726248" cy="461665"/>
          </a:xfrm>
          <a:prstGeom prst="rect">
            <a:avLst/>
          </a:prstGeom>
          <a:noFill/>
        </p:spPr>
        <p:txBody>
          <a:bodyPr wrap="none" rtlCol="0">
            <a:spAutoFit/>
          </a:bodyPr>
          <a:lstStyle/>
          <a:p>
            <a:pPr marL="285750" indent="-285750">
              <a:buFont typeface="Wingdings" pitchFamily="2" charset="2"/>
              <a:buChar char="q"/>
            </a:pPr>
            <a:r>
              <a:rPr lang="en-US" sz="2400" dirty="0" smtClean="0"/>
              <a:t>  Elemental Characteristics  -- Resistor</a:t>
            </a:r>
            <a:endParaRPr lang="en-US" sz="2400" dirty="0"/>
          </a:p>
        </p:txBody>
      </p:sp>
      <p:graphicFrame>
        <p:nvGraphicFramePr>
          <p:cNvPr id="2" name="Object 1"/>
          <p:cNvGraphicFramePr>
            <a:graphicFrameLocks noChangeAspect="1"/>
          </p:cNvGraphicFramePr>
          <p:nvPr>
            <p:extLst>
              <p:ext uri="{D42A27DB-BD31-4B8C-83A1-F6EECF244321}">
                <p14:modId xmlns:p14="http://schemas.microsoft.com/office/powerpoint/2010/main" val="162069237"/>
              </p:ext>
            </p:extLst>
          </p:nvPr>
        </p:nvGraphicFramePr>
        <p:xfrm>
          <a:off x="7986298" y="2895600"/>
          <a:ext cx="995363" cy="430213"/>
        </p:xfrm>
        <a:graphic>
          <a:graphicData uri="http://schemas.openxmlformats.org/presentationml/2006/ole">
            <mc:AlternateContent xmlns:mc="http://schemas.openxmlformats.org/markup-compatibility/2006">
              <mc:Choice xmlns:v="urn:schemas-microsoft-com:vml" Requires="v">
                <p:oleObj spid="_x0000_s17474" name="Equation" r:id="rId7" imgW="469800" imgH="203040" progId="Equation.3">
                  <p:embed/>
                </p:oleObj>
              </mc:Choice>
              <mc:Fallback>
                <p:oleObj name="Equation" r:id="rId7" imgW="469800" imgH="203040" progId="Equation.3">
                  <p:embed/>
                  <p:pic>
                    <p:nvPicPr>
                      <p:cNvPr id="0" name="Object 1"/>
                      <p:cNvPicPr>
                        <a:picLocks noChangeAspect="1" noChangeArrowheads="1"/>
                      </p:cNvPicPr>
                      <p:nvPr/>
                    </p:nvPicPr>
                    <p:blipFill>
                      <a:blip r:embed="rId8"/>
                      <a:srcRect/>
                      <a:stretch>
                        <a:fillRect/>
                      </a:stretch>
                    </p:blipFill>
                    <p:spPr bwMode="auto">
                      <a:xfrm>
                        <a:off x="7986298" y="2895600"/>
                        <a:ext cx="995363" cy="430213"/>
                      </a:xfrm>
                      <a:prstGeom prst="rect">
                        <a:avLst/>
                      </a:prstGeom>
                      <a:solidFill>
                        <a:srgbClr val="CCCCFF"/>
                      </a:solidFill>
                      <a:ln w="38100">
                        <a:solidFill>
                          <a:srgbClr val="6600FF"/>
                        </a:solidFill>
                        <a:miter lim="800000"/>
                        <a:headEnd/>
                        <a:tailEnd/>
                      </a:ln>
                    </p:spPr>
                  </p:pic>
                </p:oleObj>
              </mc:Fallback>
            </mc:AlternateContent>
          </a:graphicData>
        </a:graphic>
      </p:graphicFrame>
      <p:sp>
        <p:nvSpPr>
          <p:cNvPr id="4" name="Rectangle 3"/>
          <p:cNvSpPr/>
          <p:nvPr/>
        </p:nvSpPr>
        <p:spPr>
          <a:xfrm>
            <a:off x="6639339" y="4600573"/>
            <a:ext cx="1971261" cy="181372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bwMode="auto">
          <a:xfrm>
            <a:off x="6477000" y="3429000"/>
            <a:ext cx="2514600" cy="117157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E1"/>
              </a:solidFill>
            </a:endParaRPr>
          </a:p>
        </p:txBody>
      </p:sp>
    </p:spTree>
    <p:extLst>
      <p:ext uri="{BB962C8B-B14F-4D97-AF65-F5344CB8AC3E}">
        <p14:creationId xmlns:p14="http://schemas.microsoft.com/office/powerpoint/2010/main" val="25825805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571500" y="381000"/>
            <a:ext cx="4648200" cy="762000"/>
          </a:xfrm>
        </p:spPr>
        <p:txBody>
          <a:bodyPr/>
          <a:lstStyle/>
          <a:p>
            <a:pPr eaLnBrk="1" fontAlgn="auto" hangingPunct="1">
              <a:spcAft>
                <a:spcPts val="0"/>
              </a:spcAft>
              <a:defRPr/>
            </a:pPr>
            <a:r>
              <a:rPr lang="en-US" sz="3200" b="1" dirty="0" smtClean="0">
                <a:latin typeface="+mn-lt"/>
              </a:rPr>
              <a:t>Our  Circuit  Models</a:t>
            </a:r>
            <a:endParaRPr lang="en-US" sz="3200" b="1" dirty="0">
              <a:latin typeface="+mn-lt"/>
            </a:endParaRPr>
          </a:p>
        </p:txBody>
      </p:sp>
      <p:pic>
        <p:nvPicPr>
          <p:cNvPr id="19459" name="Content Placeholder 9" descr="Node Comparison.jpg"/>
          <p:cNvPicPr>
            <a:picLocks noGrp="1" noChangeAspect="1"/>
          </p:cNvPicPr>
          <p:nvPr>
            <p:ph idx="1"/>
          </p:nvPr>
        </p:nvPicPr>
        <p:blipFill>
          <a:blip r:embed="rId4"/>
          <a:srcRect/>
          <a:stretch>
            <a:fillRect/>
          </a:stretch>
        </p:blipFill>
        <p:spPr>
          <a:xfrm>
            <a:off x="878682" y="1627291"/>
            <a:ext cx="6719887" cy="5002109"/>
          </a:xfrm>
          <a:ln>
            <a:solidFill>
              <a:srgbClr val="663300"/>
            </a:solidFill>
          </a:ln>
        </p:spPr>
      </p:pic>
      <p:grpSp>
        <p:nvGrpSpPr>
          <p:cNvPr id="5" name="Group 31"/>
          <p:cNvGrpSpPr>
            <a:grpSpLocks/>
          </p:cNvGrpSpPr>
          <p:nvPr/>
        </p:nvGrpSpPr>
        <p:grpSpPr bwMode="auto">
          <a:xfrm>
            <a:off x="3276599" y="1496460"/>
            <a:ext cx="1067316" cy="3837540"/>
            <a:chOff x="3277074" y="1496234"/>
            <a:chExt cx="1067208" cy="3837775"/>
          </a:xfrm>
        </p:grpSpPr>
        <p:sp>
          <p:nvSpPr>
            <p:cNvPr id="28" name="Oval 27"/>
            <p:cNvSpPr/>
            <p:nvPr/>
          </p:nvSpPr>
          <p:spPr>
            <a:xfrm>
              <a:off x="3433806" y="1496234"/>
              <a:ext cx="910476" cy="204081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E1"/>
                </a:solidFill>
              </a:endParaRPr>
            </a:p>
          </p:txBody>
        </p:sp>
        <p:sp>
          <p:nvSpPr>
            <p:cNvPr id="29" name="Oval 28"/>
            <p:cNvSpPr/>
            <p:nvPr/>
          </p:nvSpPr>
          <p:spPr>
            <a:xfrm>
              <a:off x="3277074" y="4267144"/>
              <a:ext cx="611970" cy="106686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E1"/>
                </a:solidFill>
              </a:endParaRPr>
            </a:p>
          </p:txBody>
        </p:sp>
        <p:cxnSp>
          <p:nvCxnSpPr>
            <p:cNvPr id="31" name="Straight Connector 30"/>
            <p:cNvCxnSpPr>
              <a:stCxn id="29" idx="0"/>
              <a:endCxn id="28" idx="4"/>
            </p:cNvCxnSpPr>
            <p:nvPr/>
          </p:nvCxnSpPr>
          <p:spPr>
            <a:xfrm flipV="1">
              <a:off x="3583059" y="3537048"/>
              <a:ext cx="305985" cy="73009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pic>
        <p:nvPicPr>
          <p:cNvPr id="43010" name="Picture 2"/>
          <p:cNvPicPr>
            <a:picLocks noChangeAspect="1" noChangeArrowheads="1"/>
          </p:cNvPicPr>
          <p:nvPr/>
        </p:nvPicPr>
        <p:blipFill>
          <a:blip r:embed="rId5"/>
          <a:srcRect/>
          <a:stretch>
            <a:fillRect/>
          </a:stretch>
        </p:blipFill>
        <p:spPr bwMode="auto">
          <a:xfrm>
            <a:off x="6639339" y="3558469"/>
            <a:ext cx="2133600" cy="3016015"/>
          </a:xfrm>
          <a:prstGeom prst="rect">
            <a:avLst/>
          </a:prstGeom>
          <a:noFill/>
          <a:ln w="9525">
            <a:solidFill>
              <a:srgbClr val="663300"/>
            </a:solidFill>
            <a:miter lim="800000"/>
            <a:headEnd/>
            <a:tailEnd/>
          </a:ln>
          <a:effectLst>
            <a:outerShdw blurRad="50800" dist="152400" dir="2700000" algn="tl" rotWithShape="0">
              <a:prstClr val="black">
                <a:alpha val="40000"/>
              </a:prstClr>
            </a:outerShdw>
          </a:effectLst>
        </p:spPr>
      </p:pic>
      <p:pic>
        <p:nvPicPr>
          <p:cNvPr id="19465" name="Picture 3"/>
          <p:cNvPicPr>
            <a:picLocks noChangeAspect="1" noChangeArrowheads="1"/>
          </p:cNvPicPr>
          <p:nvPr/>
        </p:nvPicPr>
        <p:blipFill>
          <a:blip r:embed="rId6"/>
          <a:srcRect/>
          <a:stretch>
            <a:fillRect/>
          </a:stretch>
        </p:blipFill>
        <p:spPr bwMode="auto">
          <a:xfrm>
            <a:off x="1371600" y="6199188"/>
            <a:ext cx="3048000" cy="430212"/>
          </a:xfrm>
          <a:prstGeom prst="rect">
            <a:avLst/>
          </a:prstGeom>
          <a:noFill/>
          <a:ln w="9525">
            <a:noFill/>
            <a:miter lim="800000"/>
            <a:headEnd/>
            <a:tailEnd/>
          </a:ln>
        </p:spPr>
      </p:pic>
      <p:cxnSp>
        <p:nvCxnSpPr>
          <p:cNvPr id="30" name="Straight Connector 29"/>
          <p:cNvCxnSpPr>
            <a:endCxn id="28" idx="4"/>
          </p:cNvCxnSpPr>
          <p:nvPr/>
        </p:nvCxnSpPr>
        <p:spPr bwMode="auto">
          <a:xfrm flipH="1" flipV="1">
            <a:off x="3888631" y="3537149"/>
            <a:ext cx="2560208" cy="152932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43008" name="TextBox 43007"/>
          <p:cNvSpPr txBox="1"/>
          <p:nvPr/>
        </p:nvSpPr>
        <p:spPr>
          <a:xfrm>
            <a:off x="1672089" y="1108285"/>
            <a:ext cx="5651740" cy="461665"/>
          </a:xfrm>
          <a:prstGeom prst="rect">
            <a:avLst/>
          </a:prstGeom>
          <a:noFill/>
        </p:spPr>
        <p:txBody>
          <a:bodyPr wrap="none" rtlCol="0">
            <a:spAutoFit/>
          </a:bodyPr>
          <a:lstStyle/>
          <a:p>
            <a:pPr marL="285750" indent="-285750">
              <a:buFont typeface="Wingdings" pitchFamily="2" charset="2"/>
              <a:buChar char="q"/>
            </a:pPr>
            <a:r>
              <a:rPr lang="en-US" sz="2400" dirty="0" smtClean="0"/>
              <a:t>  Elemental Characteristics  -- Diffusor</a:t>
            </a:r>
            <a:endParaRPr lang="en-US" sz="2400" dirty="0"/>
          </a:p>
        </p:txBody>
      </p:sp>
      <p:graphicFrame>
        <p:nvGraphicFramePr>
          <p:cNvPr id="43018" name="Object 43017"/>
          <p:cNvGraphicFramePr>
            <a:graphicFrameLocks noChangeAspect="1"/>
          </p:cNvGraphicFramePr>
          <p:nvPr>
            <p:extLst>
              <p:ext uri="{D42A27DB-BD31-4B8C-83A1-F6EECF244321}">
                <p14:modId xmlns:p14="http://schemas.microsoft.com/office/powerpoint/2010/main" val="2752155729"/>
              </p:ext>
            </p:extLst>
          </p:nvPr>
        </p:nvGraphicFramePr>
        <p:xfrm>
          <a:off x="5629173" y="3444974"/>
          <a:ext cx="3389312" cy="914400"/>
        </p:xfrm>
        <a:graphic>
          <a:graphicData uri="http://schemas.openxmlformats.org/presentationml/2006/ole">
            <mc:AlternateContent xmlns:mc="http://schemas.openxmlformats.org/markup-compatibility/2006">
              <mc:Choice xmlns:v="urn:schemas-microsoft-com:vml" Requires="v">
                <p:oleObj spid="_x0000_s18497" name="Equation" r:id="rId7" imgW="1600200" imgH="431640" progId="Equation.3">
                  <p:embed/>
                </p:oleObj>
              </mc:Choice>
              <mc:Fallback>
                <p:oleObj name="Equation" r:id="rId7" imgW="1600200" imgH="431640" progId="Equation.3">
                  <p:embed/>
                  <p:pic>
                    <p:nvPicPr>
                      <p:cNvPr id="0" name="Object 1"/>
                      <p:cNvPicPr>
                        <a:picLocks noChangeAspect="1" noChangeArrowheads="1"/>
                      </p:cNvPicPr>
                      <p:nvPr/>
                    </p:nvPicPr>
                    <p:blipFill>
                      <a:blip r:embed="rId8"/>
                      <a:srcRect/>
                      <a:stretch>
                        <a:fillRect/>
                      </a:stretch>
                    </p:blipFill>
                    <p:spPr bwMode="auto">
                      <a:xfrm>
                        <a:off x="5629173" y="3444974"/>
                        <a:ext cx="3389312" cy="914400"/>
                      </a:xfrm>
                      <a:prstGeom prst="rect">
                        <a:avLst/>
                      </a:prstGeom>
                      <a:solidFill>
                        <a:srgbClr val="CCCCFF"/>
                      </a:solidFill>
                      <a:ln w="38100">
                        <a:solidFill>
                          <a:srgbClr val="6600FF"/>
                        </a:solidFill>
                        <a:miter lim="800000"/>
                        <a:headEnd/>
                        <a:tailEnd/>
                      </a:ln>
                    </p:spPr>
                  </p:pic>
                </p:oleObj>
              </mc:Fallback>
            </mc:AlternateContent>
          </a:graphicData>
        </a:graphic>
      </p:graphicFrame>
      <p:sp>
        <p:nvSpPr>
          <p:cNvPr id="47" name="Rectangle 46"/>
          <p:cNvSpPr/>
          <p:nvPr/>
        </p:nvSpPr>
        <p:spPr>
          <a:xfrm>
            <a:off x="6639339" y="5562600"/>
            <a:ext cx="1971261" cy="85169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bwMode="auto">
          <a:xfrm>
            <a:off x="6448839" y="4480689"/>
            <a:ext cx="2514600" cy="117157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E1"/>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571500" y="381000"/>
            <a:ext cx="4648200" cy="762000"/>
          </a:xfrm>
        </p:spPr>
        <p:txBody>
          <a:bodyPr/>
          <a:lstStyle/>
          <a:p>
            <a:pPr eaLnBrk="1" fontAlgn="auto" hangingPunct="1">
              <a:spcAft>
                <a:spcPts val="0"/>
              </a:spcAft>
              <a:defRPr/>
            </a:pPr>
            <a:r>
              <a:rPr lang="en-US" sz="3200" b="1" dirty="0" smtClean="0">
                <a:latin typeface="+mn-lt"/>
              </a:rPr>
              <a:t>Our  Circuit  Models</a:t>
            </a:r>
            <a:endParaRPr lang="en-US" sz="3200" b="1" dirty="0">
              <a:latin typeface="+mn-lt"/>
            </a:endParaRPr>
          </a:p>
        </p:txBody>
      </p:sp>
      <p:pic>
        <p:nvPicPr>
          <p:cNvPr id="19459" name="Content Placeholder 9" descr="Node Comparison.jpg"/>
          <p:cNvPicPr>
            <a:picLocks noGrp="1" noChangeAspect="1"/>
          </p:cNvPicPr>
          <p:nvPr>
            <p:ph idx="1"/>
          </p:nvPr>
        </p:nvPicPr>
        <p:blipFill>
          <a:blip r:embed="rId4"/>
          <a:srcRect/>
          <a:stretch>
            <a:fillRect/>
          </a:stretch>
        </p:blipFill>
        <p:spPr>
          <a:xfrm>
            <a:off x="878682" y="1627291"/>
            <a:ext cx="6719887" cy="5002109"/>
          </a:xfrm>
          <a:ln>
            <a:solidFill>
              <a:srgbClr val="663300"/>
            </a:solidFill>
          </a:ln>
        </p:spPr>
      </p:pic>
      <p:grpSp>
        <p:nvGrpSpPr>
          <p:cNvPr id="5" name="Group 31"/>
          <p:cNvGrpSpPr>
            <a:grpSpLocks/>
          </p:cNvGrpSpPr>
          <p:nvPr/>
        </p:nvGrpSpPr>
        <p:grpSpPr bwMode="auto">
          <a:xfrm>
            <a:off x="4078286" y="1533506"/>
            <a:ext cx="1968017" cy="4333892"/>
            <a:chOff x="4078680" y="1533283"/>
            <a:chExt cx="1967818" cy="4334158"/>
          </a:xfrm>
        </p:grpSpPr>
        <p:sp>
          <p:nvSpPr>
            <p:cNvPr id="28" name="Oval 27"/>
            <p:cNvSpPr/>
            <p:nvPr/>
          </p:nvSpPr>
          <p:spPr>
            <a:xfrm>
              <a:off x="5360767" y="1533283"/>
              <a:ext cx="685731" cy="2040814"/>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E1"/>
                </a:solidFill>
              </a:endParaRPr>
            </a:p>
          </p:txBody>
        </p:sp>
        <p:sp>
          <p:nvSpPr>
            <p:cNvPr id="29" name="Oval 28"/>
            <p:cNvSpPr/>
            <p:nvPr/>
          </p:nvSpPr>
          <p:spPr>
            <a:xfrm>
              <a:off x="4078680" y="4800576"/>
              <a:ext cx="682556" cy="1066865"/>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E1"/>
                </a:solidFill>
              </a:endParaRPr>
            </a:p>
          </p:txBody>
        </p:sp>
        <p:cxnSp>
          <p:nvCxnSpPr>
            <p:cNvPr id="31" name="Straight Connector 30"/>
            <p:cNvCxnSpPr>
              <a:stCxn id="29" idx="0"/>
              <a:endCxn id="28" idx="4"/>
            </p:cNvCxnSpPr>
            <p:nvPr/>
          </p:nvCxnSpPr>
          <p:spPr>
            <a:xfrm flipV="1">
              <a:off x="4419959" y="3574097"/>
              <a:ext cx="1283674" cy="1226478"/>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pic>
        <p:nvPicPr>
          <p:cNvPr id="43010" name="Picture 2"/>
          <p:cNvPicPr>
            <a:picLocks noChangeAspect="1" noChangeArrowheads="1"/>
          </p:cNvPicPr>
          <p:nvPr/>
        </p:nvPicPr>
        <p:blipFill>
          <a:blip r:embed="rId5"/>
          <a:srcRect/>
          <a:stretch>
            <a:fillRect/>
          </a:stretch>
        </p:blipFill>
        <p:spPr bwMode="auto">
          <a:xfrm>
            <a:off x="6639339" y="3558469"/>
            <a:ext cx="2133600" cy="3016015"/>
          </a:xfrm>
          <a:prstGeom prst="rect">
            <a:avLst/>
          </a:prstGeom>
          <a:noFill/>
          <a:ln w="9525">
            <a:solidFill>
              <a:srgbClr val="663300"/>
            </a:solidFill>
            <a:miter lim="800000"/>
            <a:headEnd/>
            <a:tailEnd/>
          </a:ln>
          <a:effectLst>
            <a:outerShdw blurRad="50800" dist="152400" dir="2700000" algn="tl" rotWithShape="0">
              <a:prstClr val="black">
                <a:alpha val="40000"/>
              </a:prstClr>
            </a:outerShdw>
          </a:effectLst>
        </p:spPr>
      </p:pic>
      <p:pic>
        <p:nvPicPr>
          <p:cNvPr id="19465" name="Picture 3"/>
          <p:cNvPicPr>
            <a:picLocks noChangeAspect="1" noChangeArrowheads="1"/>
          </p:cNvPicPr>
          <p:nvPr/>
        </p:nvPicPr>
        <p:blipFill>
          <a:blip r:embed="rId6"/>
          <a:srcRect/>
          <a:stretch>
            <a:fillRect/>
          </a:stretch>
        </p:blipFill>
        <p:spPr bwMode="auto">
          <a:xfrm>
            <a:off x="1371600" y="6199188"/>
            <a:ext cx="3048000" cy="430212"/>
          </a:xfrm>
          <a:prstGeom prst="rect">
            <a:avLst/>
          </a:prstGeom>
          <a:noFill/>
          <a:ln w="9525">
            <a:noFill/>
            <a:miter lim="800000"/>
            <a:headEnd/>
            <a:tailEnd/>
          </a:ln>
        </p:spPr>
      </p:pic>
      <p:sp>
        <p:nvSpPr>
          <p:cNvPr id="27" name="Oval 26"/>
          <p:cNvSpPr/>
          <p:nvPr/>
        </p:nvSpPr>
        <p:spPr bwMode="auto">
          <a:xfrm>
            <a:off x="6392519" y="5457827"/>
            <a:ext cx="2514600" cy="1171573"/>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E1"/>
              </a:solidFill>
            </a:endParaRPr>
          </a:p>
        </p:txBody>
      </p:sp>
      <p:cxnSp>
        <p:nvCxnSpPr>
          <p:cNvPr id="30" name="Straight Connector 29"/>
          <p:cNvCxnSpPr>
            <a:stCxn id="27" idx="2"/>
          </p:cNvCxnSpPr>
          <p:nvPr/>
        </p:nvCxnSpPr>
        <p:spPr bwMode="auto">
          <a:xfrm flipH="1" flipV="1">
            <a:off x="5703404" y="3574196"/>
            <a:ext cx="689115" cy="246941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43008" name="TextBox 43007"/>
          <p:cNvSpPr txBox="1"/>
          <p:nvPr/>
        </p:nvSpPr>
        <p:spPr>
          <a:xfrm>
            <a:off x="1672089" y="1108285"/>
            <a:ext cx="5913798" cy="461665"/>
          </a:xfrm>
          <a:prstGeom prst="rect">
            <a:avLst/>
          </a:prstGeom>
          <a:noFill/>
        </p:spPr>
        <p:txBody>
          <a:bodyPr wrap="none" rtlCol="0">
            <a:spAutoFit/>
          </a:bodyPr>
          <a:lstStyle/>
          <a:p>
            <a:pPr marL="285750" indent="-285750">
              <a:buFont typeface="Wingdings" pitchFamily="2" charset="2"/>
              <a:buChar char="q"/>
            </a:pPr>
            <a:r>
              <a:rPr lang="en-US" sz="2400" dirty="0" smtClean="0"/>
              <a:t>  Elemental Characteristics  -- Ion Pump</a:t>
            </a:r>
            <a:endParaRPr lang="en-US" sz="2400" dirty="0"/>
          </a:p>
        </p:txBody>
      </p:sp>
      <p:graphicFrame>
        <p:nvGraphicFramePr>
          <p:cNvPr id="6" name="Object 5"/>
          <p:cNvGraphicFramePr>
            <a:graphicFrameLocks noChangeAspect="1"/>
          </p:cNvGraphicFramePr>
          <p:nvPr>
            <p:extLst>
              <p:ext uri="{D42A27DB-BD31-4B8C-83A1-F6EECF244321}">
                <p14:modId xmlns:p14="http://schemas.microsoft.com/office/powerpoint/2010/main" val="2129944293"/>
              </p:ext>
            </p:extLst>
          </p:nvPr>
        </p:nvGraphicFramePr>
        <p:xfrm>
          <a:off x="6351244" y="3886200"/>
          <a:ext cx="2555875" cy="1344612"/>
        </p:xfrm>
        <a:graphic>
          <a:graphicData uri="http://schemas.openxmlformats.org/presentationml/2006/ole">
            <mc:AlternateContent xmlns:mc="http://schemas.openxmlformats.org/markup-compatibility/2006">
              <mc:Choice xmlns:v="urn:schemas-microsoft-com:vml" Requires="v">
                <p:oleObj spid="_x0000_s19519" name="Equation" r:id="rId7" imgW="1206360" imgH="634680" progId="Equation.3">
                  <p:embed/>
                </p:oleObj>
              </mc:Choice>
              <mc:Fallback>
                <p:oleObj name="Equation" r:id="rId7" imgW="1206360" imgH="634680" progId="Equation.3">
                  <p:embed/>
                  <p:pic>
                    <p:nvPicPr>
                      <p:cNvPr id="0" name="Object 43017"/>
                      <p:cNvPicPr>
                        <a:picLocks noChangeAspect="1" noChangeArrowheads="1"/>
                      </p:cNvPicPr>
                      <p:nvPr/>
                    </p:nvPicPr>
                    <p:blipFill>
                      <a:blip r:embed="rId8"/>
                      <a:srcRect/>
                      <a:stretch>
                        <a:fillRect/>
                      </a:stretch>
                    </p:blipFill>
                    <p:spPr bwMode="auto">
                      <a:xfrm>
                        <a:off x="6351244" y="3886200"/>
                        <a:ext cx="2555875" cy="1344612"/>
                      </a:xfrm>
                      <a:prstGeom prst="rect">
                        <a:avLst/>
                      </a:prstGeom>
                      <a:solidFill>
                        <a:srgbClr val="CCCCFF"/>
                      </a:solidFill>
                      <a:ln w="38100">
                        <a:solidFill>
                          <a:srgbClr val="6600FF"/>
                        </a:solidFill>
                        <a:miter lim="800000"/>
                        <a:headEnd/>
                        <a:tailEnd/>
                      </a:ln>
                    </p:spPr>
                  </p:pic>
                </p:oleObj>
              </mc:Fallback>
            </mc:AlternateContent>
          </a:graphicData>
        </a:graphic>
      </p:graphicFrame>
    </p:spTree>
    <p:extLst>
      <p:ext uri="{BB962C8B-B14F-4D97-AF65-F5344CB8AC3E}">
        <p14:creationId xmlns:p14="http://schemas.microsoft.com/office/powerpoint/2010/main" val="25825805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ChangeAspect="1" noChangeArrowheads="1"/>
          </p:cNvPicPr>
          <p:nvPr/>
        </p:nvPicPr>
        <p:blipFill>
          <a:blip r:embed="rId2"/>
          <a:srcRect/>
          <a:stretch>
            <a:fillRect/>
          </a:stretch>
        </p:blipFill>
        <p:spPr bwMode="auto">
          <a:xfrm>
            <a:off x="762000" y="1752600"/>
            <a:ext cx="6086475" cy="2133600"/>
          </a:xfrm>
          <a:prstGeom prst="rect">
            <a:avLst/>
          </a:prstGeom>
          <a:noFill/>
          <a:ln w="9525">
            <a:solidFill>
              <a:srgbClr val="663300"/>
            </a:solidFill>
            <a:miter lim="800000"/>
            <a:headEnd/>
            <a:tailEnd/>
          </a:ln>
          <a:effectLst>
            <a:outerShdw blurRad="50800" dist="152400" dir="2700000" algn="tl" rotWithShape="0">
              <a:prstClr val="black">
                <a:alpha val="40000"/>
              </a:prstClr>
            </a:outerShdw>
          </a:effectLst>
        </p:spPr>
      </p:pic>
      <p:pic>
        <p:nvPicPr>
          <p:cNvPr id="41987" name="Picture 3"/>
          <p:cNvPicPr>
            <a:picLocks noChangeAspect="1" noChangeArrowheads="1"/>
          </p:cNvPicPr>
          <p:nvPr/>
        </p:nvPicPr>
        <p:blipFill>
          <a:blip r:embed="rId3"/>
          <a:srcRect/>
          <a:stretch>
            <a:fillRect/>
          </a:stretch>
        </p:blipFill>
        <p:spPr bwMode="auto">
          <a:xfrm>
            <a:off x="762000" y="4191000"/>
            <a:ext cx="3276600" cy="1036638"/>
          </a:xfrm>
          <a:prstGeom prst="rect">
            <a:avLst/>
          </a:prstGeom>
          <a:noFill/>
          <a:ln w="9525">
            <a:solidFill>
              <a:srgbClr val="663300"/>
            </a:solidFill>
            <a:miter lim="800000"/>
            <a:headEnd/>
            <a:tailEnd/>
          </a:ln>
          <a:effectLst>
            <a:outerShdw blurRad="50800" dist="152400" dir="2700000" algn="tl" rotWithShape="0">
              <a:prstClr val="black">
                <a:alpha val="40000"/>
              </a:prstClr>
            </a:outerShdw>
          </a:effectLst>
        </p:spPr>
      </p:pic>
      <p:sp>
        <p:nvSpPr>
          <p:cNvPr id="4" name="Rectangle 2"/>
          <p:cNvSpPr txBox="1">
            <a:spLocks noChangeArrowheads="1"/>
          </p:cNvSpPr>
          <p:nvPr/>
        </p:nvSpPr>
        <p:spPr>
          <a:xfrm>
            <a:off x="228600" y="609600"/>
            <a:ext cx="6172200" cy="457200"/>
          </a:xfrm>
          <a:prstGeom prst="rect">
            <a:avLst/>
          </a:prstGeom>
          <a:solidFill>
            <a:srgbClr val="FFFFFF"/>
          </a:solidFill>
          <a:ln>
            <a:solidFill>
              <a:srgbClr val="663300"/>
            </a:solidFill>
          </a:ln>
        </p:spPr>
        <p:txBody>
          <a:bodyPr/>
          <a:lstStyle/>
          <a:p>
            <a:pPr fontAlgn="auto">
              <a:spcAft>
                <a:spcPts val="0"/>
              </a:spcAft>
              <a:defRPr/>
            </a:pPr>
            <a:r>
              <a:rPr lang="en-US" sz="2400" kern="0" dirty="0">
                <a:solidFill>
                  <a:schemeClr val="tx2"/>
                </a:solidFill>
                <a:latin typeface="+mn-lt"/>
                <a:ea typeface="+mj-ea"/>
                <a:cs typeface="+mj-cs"/>
              </a:rPr>
              <a:t>Dynamics of Ion </a:t>
            </a:r>
            <a:r>
              <a:rPr lang="en-US" sz="2400" kern="0" dirty="0" err="1">
                <a:solidFill>
                  <a:schemeClr val="tx2"/>
                </a:solidFill>
                <a:latin typeface="+mn-lt"/>
                <a:ea typeface="+mj-ea"/>
                <a:cs typeface="+mj-cs"/>
              </a:rPr>
              <a:t>Pum</a:t>
            </a:r>
            <a:r>
              <a:rPr lang="en-US" sz="2400" kern="0" dirty="0">
                <a:solidFill>
                  <a:schemeClr val="tx2"/>
                </a:solidFill>
                <a:latin typeface="+mn-lt"/>
                <a:ea typeface="+mj-ea"/>
                <a:cs typeface="+mj-cs"/>
              </a:rPr>
              <a:t>p as Battery Charger </a:t>
            </a:r>
          </a:p>
        </p:txBody>
      </p:sp>
      <p:pic>
        <p:nvPicPr>
          <p:cNvPr id="23559" name="Picture 10"/>
          <p:cNvPicPr>
            <a:picLocks noChangeAspect="1" noChangeArrowheads="1"/>
          </p:cNvPicPr>
          <p:nvPr/>
        </p:nvPicPr>
        <p:blipFill>
          <a:blip r:embed="rId4"/>
          <a:srcRect/>
          <a:stretch>
            <a:fillRect/>
          </a:stretch>
        </p:blipFill>
        <p:spPr bwMode="auto">
          <a:xfrm>
            <a:off x="7315200" y="5867400"/>
            <a:ext cx="255588" cy="304800"/>
          </a:xfrm>
          <a:prstGeom prst="rect">
            <a:avLst/>
          </a:prstGeom>
          <a:noFill/>
          <a:ln w="9525">
            <a:noFill/>
            <a:miter lim="800000"/>
            <a:headEnd/>
            <a:tailEnd/>
          </a:ln>
        </p:spPr>
      </p:pic>
      <p:pic>
        <p:nvPicPr>
          <p:cNvPr id="23560" name="Picture 13"/>
          <p:cNvPicPr>
            <a:picLocks noChangeAspect="1" noChangeArrowheads="1"/>
          </p:cNvPicPr>
          <p:nvPr/>
        </p:nvPicPr>
        <p:blipFill>
          <a:blip r:embed="rId5"/>
          <a:srcRect/>
          <a:stretch>
            <a:fillRect/>
          </a:stretch>
        </p:blipFill>
        <p:spPr bwMode="auto">
          <a:xfrm>
            <a:off x="6324600" y="5867400"/>
            <a:ext cx="342900" cy="304800"/>
          </a:xfrm>
          <a:prstGeom prst="rect">
            <a:avLst/>
          </a:prstGeom>
          <a:noFill/>
          <a:ln w="9525">
            <a:noFill/>
            <a:miter lim="800000"/>
            <a:headEnd/>
            <a:tailEnd/>
          </a:ln>
        </p:spPr>
      </p:pic>
      <p:pic>
        <p:nvPicPr>
          <p:cNvPr id="2150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43400" y="4267200"/>
            <a:ext cx="4686300"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Oval 12"/>
          <p:cNvSpPr/>
          <p:nvPr/>
        </p:nvSpPr>
        <p:spPr>
          <a:xfrm>
            <a:off x="6686550" y="4495800"/>
            <a:ext cx="492125" cy="1828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E1"/>
              </a:solidFill>
            </a:endParaRPr>
          </a:p>
        </p:txBody>
      </p:sp>
      <p:sp>
        <p:nvSpPr>
          <p:cNvPr id="14" name="Oval 13"/>
          <p:cNvSpPr/>
          <p:nvPr/>
        </p:nvSpPr>
        <p:spPr>
          <a:xfrm>
            <a:off x="7772400" y="4495800"/>
            <a:ext cx="457200" cy="1828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E1"/>
              </a:solidFill>
            </a:endParaRPr>
          </a:p>
        </p:txBody>
      </p:sp>
      <p:sp>
        <p:nvSpPr>
          <p:cNvPr id="15" name="Oval 14"/>
          <p:cNvSpPr/>
          <p:nvPr/>
        </p:nvSpPr>
        <p:spPr>
          <a:xfrm>
            <a:off x="609600" y="1663547"/>
            <a:ext cx="2057400" cy="214645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E1"/>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embrane"/>
          <p:cNvPicPr>
            <a:picLocks noChangeAspect="1" noChangeArrowheads="1"/>
          </p:cNvPicPr>
          <p:nvPr/>
        </p:nvPicPr>
        <p:blipFill>
          <a:blip r:embed="rId3"/>
          <a:srcRect/>
          <a:stretch>
            <a:fillRect/>
          </a:stretch>
        </p:blipFill>
        <p:spPr bwMode="auto">
          <a:xfrm>
            <a:off x="4191000" y="666747"/>
            <a:ext cx="4800600" cy="2022725"/>
          </a:xfrm>
          <a:prstGeom prst="rect">
            <a:avLst/>
          </a:prstGeom>
          <a:noFill/>
          <a:ln w="9525">
            <a:solidFill>
              <a:srgbClr val="663300"/>
            </a:solidFill>
            <a:miter lim="800000"/>
            <a:headEnd/>
            <a:tailEnd/>
          </a:ln>
          <a:effectLst>
            <a:outerShdw blurRad="50800" dist="152400" dir="2700000" algn="tl" rotWithShape="0">
              <a:prstClr val="black">
                <a:alpha val="40000"/>
              </a:prstClr>
            </a:outerShdw>
          </a:effectLst>
        </p:spPr>
      </p:pic>
      <p:pic>
        <p:nvPicPr>
          <p:cNvPr id="6" name="Picture 6" descr="circuit2"/>
          <p:cNvPicPr>
            <a:picLocks noChangeAspect="1" noChangeArrowheads="1"/>
          </p:cNvPicPr>
          <p:nvPr/>
        </p:nvPicPr>
        <p:blipFill>
          <a:blip r:embed="rId4"/>
          <a:srcRect/>
          <a:stretch>
            <a:fillRect/>
          </a:stretch>
        </p:blipFill>
        <p:spPr bwMode="auto">
          <a:xfrm>
            <a:off x="4953000" y="2743161"/>
            <a:ext cx="4038600" cy="1623767"/>
          </a:xfrm>
          <a:prstGeom prst="rect">
            <a:avLst/>
          </a:prstGeom>
          <a:noFill/>
          <a:ln w="9525">
            <a:solidFill>
              <a:srgbClr val="663300"/>
            </a:solidFill>
            <a:miter lim="800000"/>
            <a:headEnd/>
            <a:tailEnd/>
          </a:ln>
          <a:effectLst>
            <a:outerShdw blurRad="50800" dist="152400" dir="2700000" algn="tl" rotWithShape="0">
              <a:prstClr val="black">
                <a:alpha val="40000"/>
              </a:prstClr>
            </a:outerShdw>
          </a:effectLst>
        </p:spPr>
      </p:pic>
      <p:pic>
        <p:nvPicPr>
          <p:cNvPr id="20484" name="Picture 2"/>
          <p:cNvPicPr>
            <a:picLocks noChangeAspect="1" noChangeArrowheads="1"/>
          </p:cNvPicPr>
          <p:nvPr/>
        </p:nvPicPr>
        <p:blipFill>
          <a:blip r:embed="rId5"/>
          <a:srcRect/>
          <a:stretch>
            <a:fillRect/>
          </a:stretch>
        </p:blipFill>
        <p:spPr bwMode="auto">
          <a:xfrm>
            <a:off x="4183520" y="171450"/>
            <a:ext cx="2981325" cy="419100"/>
          </a:xfrm>
          <a:prstGeom prst="rect">
            <a:avLst/>
          </a:prstGeom>
          <a:noFill/>
          <a:ln w="9525">
            <a:noFill/>
            <a:miter lim="800000"/>
            <a:headEnd/>
            <a:tailEnd/>
          </a:ln>
        </p:spPr>
      </p:pic>
      <p:pic>
        <p:nvPicPr>
          <p:cNvPr id="7" name="Content Placeholder 9" descr="Node Comparison.jpg"/>
          <p:cNvPicPr>
            <a:picLocks noChangeAspect="1"/>
          </p:cNvPicPr>
          <p:nvPr/>
        </p:nvPicPr>
        <p:blipFill>
          <a:blip r:embed="rId6"/>
          <a:srcRect/>
          <a:stretch>
            <a:fillRect/>
          </a:stretch>
        </p:blipFill>
        <p:spPr>
          <a:xfrm>
            <a:off x="115536" y="3048000"/>
            <a:ext cx="4691921" cy="3492544"/>
          </a:xfrm>
          <a:prstGeom prst="rect">
            <a:avLst/>
          </a:prstGeom>
          <a:ln>
            <a:solidFill>
              <a:srgbClr val="663300"/>
            </a:solidFill>
          </a:ln>
        </p:spPr>
      </p:pic>
      <p:pic>
        <p:nvPicPr>
          <p:cNvPr id="8" name="Picture 3"/>
          <p:cNvPicPr>
            <a:picLocks noChangeAspect="1" noChangeArrowheads="1"/>
          </p:cNvPicPr>
          <p:nvPr/>
        </p:nvPicPr>
        <p:blipFill>
          <a:blip r:embed="rId7"/>
          <a:srcRect/>
          <a:stretch>
            <a:fillRect/>
          </a:stretch>
        </p:blipFill>
        <p:spPr bwMode="auto">
          <a:xfrm>
            <a:off x="115536" y="6187591"/>
            <a:ext cx="2100988" cy="296545"/>
          </a:xfrm>
          <a:prstGeom prst="rect">
            <a:avLst/>
          </a:prstGeom>
          <a:noFill/>
          <a:ln w="9525">
            <a:noFill/>
            <a:miter lim="800000"/>
            <a:headEnd/>
            <a:tailEnd/>
          </a:ln>
        </p:spPr>
      </p:pic>
      <p:graphicFrame>
        <p:nvGraphicFramePr>
          <p:cNvPr id="3" name="Object 2"/>
          <p:cNvGraphicFramePr>
            <a:graphicFrameLocks noChangeAspect="1"/>
          </p:cNvGraphicFramePr>
          <p:nvPr>
            <p:extLst>
              <p:ext uri="{D42A27DB-BD31-4B8C-83A1-F6EECF244321}">
                <p14:modId xmlns:p14="http://schemas.microsoft.com/office/powerpoint/2010/main" val="858591784"/>
              </p:ext>
            </p:extLst>
          </p:nvPr>
        </p:nvGraphicFramePr>
        <p:xfrm>
          <a:off x="7179805" y="1885950"/>
          <a:ext cx="228600" cy="152400"/>
        </p:xfrm>
        <a:graphic>
          <a:graphicData uri="http://schemas.openxmlformats.org/presentationml/2006/ole">
            <mc:AlternateContent xmlns:mc="http://schemas.openxmlformats.org/markup-compatibility/2006">
              <mc:Choice xmlns:v="urn:schemas-microsoft-com:vml" Requires="v">
                <p:oleObj spid="_x0000_s20625" name="Equation" r:id="rId8" imgW="291960" imgH="203040" progId="Equation.3">
                  <p:embed/>
                </p:oleObj>
              </mc:Choice>
              <mc:Fallback>
                <p:oleObj name="Equation" r:id="rId8" imgW="291960" imgH="203040" progId="Equation.3">
                  <p:embed/>
                  <p:pic>
                    <p:nvPicPr>
                      <p:cNvPr id="0" name=""/>
                      <p:cNvPicPr/>
                      <p:nvPr/>
                    </p:nvPicPr>
                    <p:blipFill>
                      <a:blip r:embed="rId9"/>
                      <a:stretch>
                        <a:fillRect/>
                      </a:stretch>
                    </p:blipFill>
                    <p:spPr>
                      <a:xfrm>
                        <a:off x="7179805" y="1885950"/>
                        <a:ext cx="228600" cy="152400"/>
                      </a:xfrm>
                      <a:prstGeom prst="rect">
                        <a:avLst/>
                      </a:prstGeom>
                      <a:solidFill>
                        <a:srgbClr val="FFFFFF"/>
                      </a:solidFill>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2473337808"/>
              </p:ext>
            </p:extLst>
          </p:nvPr>
        </p:nvGraphicFramePr>
        <p:xfrm>
          <a:off x="8145920" y="971550"/>
          <a:ext cx="158750" cy="142875"/>
        </p:xfrm>
        <a:graphic>
          <a:graphicData uri="http://schemas.openxmlformats.org/presentationml/2006/ole">
            <mc:AlternateContent xmlns:mc="http://schemas.openxmlformats.org/markup-compatibility/2006">
              <mc:Choice xmlns:v="urn:schemas-microsoft-com:vml" Requires="v">
                <p:oleObj spid="_x0000_s20626" name="Equation" r:id="rId10" imgW="203040" imgH="190440" progId="Equation.3">
                  <p:embed/>
                </p:oleObj>
              </mc:Choice>
              <mc:Fallback>
                <p:oleObj name="Equation" r:id="rId10" imgW="203040" imgH="190440" progId="Equation.3">
                  <p:embed/>
                  <p:pic>
                    <p:nvPicPr>
                      <p:cNvPr id="0" name="Object 2"/>
                      <p:cNvPicPr>
                        <a:picLocks noChangeAspect="1" noChangeArrowheads="1"/>
                      </p:cNvPicPr>
                      <p:nvPr/>
                    </p:nvPicPr>
                    <p:blipFill>
                      <a:blip r:embed="rId11"/>
                      <a:srcRect/>
                      <a:stretch>
                        <a:fillRect/>
                      </a:stretch>
                    </p:blipFill>
                    <p:spPr bwMode="auto">
                      <a:xfrm>
                        <a:off x="8145920" y="971550"/>
                        <a:ext cx="158750" cy="1428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2080634805"/>
              </p:ext>
            </p:extLst>
          </p:nvPr>
        </p:nvGraphicFramePr>
        <p:xfrm>
          <a:off x="5089525" y="4711700"/>
          <a:ext cx="3765550" cy="1452563"/>
        </p:xfrm>
        <a:graphic>
          <a:graphicData uri="http://schemas.openxmlformats.org/presentationml/2006/ole">
            <mc:AlternateContent xmlns:mc="http://schemas.openxmlformats.org/markup-compatibility/2006">
              <mc:Choice xmlns:v="urn:schemas-microsoft-com:vml" Requires="v">
                <p:oleObj spid="_x0000_s20627" name="Equation" r:id="rId12" imgW="1777680" imgH="685800" progId="Equation.3">
                  <p:embed/>
                </p:oleObj>
              </mc:Choice>
              <mc:Fallback>
                <p:oleObj name="Equation" r:id="rId12" imgW="1777680" imgH="685800" progId="Equation.3">
                  <p:embed/>
                  <p:pic>
                    <p:nvPicPr>
                      <p:cNvPr id="0" name="Object 1"/>
                      <p:cNvPicPr>
                        <a:picLocks noChangeAspect="1" noChangeArrowheads="1"/>
                      </p:cNvPicPr>
                      <p:nvPr/>
                    </p:nvPicPr>
                    <p:blipFill>
                      <a:blip r:embed="rId13"/>
                      <a:srcRect/>
                      <a:stretch>
                        <a:fillRect/>
                      </a:stretch>
                    </p:blipFill>
                    <p:spPr bwMode="auto">
                      <a:xfrm>
                        <a:off x="5089525" y="4711700"/>
                        <a:ext cx="3765550" cy="1452563"/>
                      </a:xfrm>
                      <a:prstGeom prst="rect">
                        <a:avLst/>
                      </a:prstGeom>
                      <a:solidFill>
                        <a:srgbClr val="CCCCFF"/>
                      </a:solidFill>
                      <a:ln w="38100">
                        <a:solidFill>
                          <a:srgbClr val="6600FF"/>
                        </a:solidFill>
                        <a:miter lim="800000"/>
                        <a:headEnd/>
                        <a:tailEnd/>
                      </a:ln>
                    </p:spPr>
                  </p:pic>
                </p:oleObj>
              </mc:Fallback>
            </mc:AlternateContent>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152400" y="304800"/>
            <a:ext cx="6019800" cy="762000"/>
          </a:xfrm>
          <a:prstGeom prst="rect">
            <a:avLst/>
          </a:prstGeom>
          <a:solidFill>
            <a:srgbClr val="FFFFFF"/>
          </a:solidFill>
          <a:ln>
            <a:solidFill>
              <a:srgbClr val="663300"/>
            </a:solidFill>
          </a:ln>
        </p:spPr>
        <p:txBody>
          <a:bodyPr/>
          <a:lstStyle/>
          <a:p>
            <a:pPr fontAlgn="auto">
              <a:spcAft>
                <a:spcPts val="0"/>
              </a:spcAft>
              <a:defRPr/>
            </a:pPr>
            <a:r>
              <a:rPr lang="en-US" sz="2400" kern="0" dirty="0">
                <a:solidFill>
                  <a:schemeClr val="tx2"/>
                </a:solidFill>
                <a:latin typeface="+mn-lt"/>
                <a:ea typeface="+mj-ea"/>
                <a:cs typeface="+mj-cs"/>
              </a:rPr>
              <a:t>Equivalent  IV-Characteristics </a:t>
            </a:r>
          </a:p>
          <a:p>
            <a:pPr fontAlgn="auto">
              <a:spcAft>
                <a:spcPts val="0"/>
              </a:spcAft>
              <a:defRPr/>
            </a:pPr>
            <a:r>
              <a:rPr lang="en-US" sz="2400" kern="0" dirty="0">
                <a:solidFill>
                  <a:schemeClr val="tx2"/>
                </a:solidFill>
                <a:latin typeface="+mn-lt"/>
                <a:ea typeface="+mj-ea"/>
                <a:cs typeface="+mj-cs"/>
              </a:rPr>
              <a:t>              ---  for  parallel </a:t>
            </a:r>
            <a:r>
              <a:rPr lang="en-US" sz="2400" kern="0" dirty="0" smtClean="0">
                <a:solidFill>
                  <a:schemeClr val="tx2"/>
                </a:solidFill>
                <a:latin typeface="+mn-lt"/>
                <a:ea typeface="+mj-ea"/>
                <a:cs typeface="+mj-cs"/>
              </a:rPr>
              <a:t>channels</a:t>
            </a:r>
            <a:endParaRPr lang="en-US" sz="2400" kern="0" dirty="0">
              <a:solidFill>
                <a:schemeClr val="tx2"/>
              </a:solidFill>
              <a:latin typeface="+mn-lt"/>
              <a:ea typeface="+mj-ea"/>
              <a:cs typeface="+mj-cs"/>
            </a:endParaRPr>
          </a:p>
        </p:txBody>
      </p:sp>
      <p:grpSp>
        <p:nvGrpSpPr>
          <p:cNvPr id="3" name="Group 2"/>
          <p:cNvGrpSpPr/>
          <p:nvPr/>
        </p:nvGrpSpPr>
        <p:grpSpPr>
          <a:xfrm>
            <a:off x="152400" y="1219200"/>
            <a:ext cx="3144838" cy="2286000"/>
            <a:chOff x="152400" y="1219200"/>
            <a:chExt cx="3144838" cy="2286000"/>
          </a:xfrm>
        </p:grpSpPr>
        <p:pic>
          <p:nvPicPr>
            <p:cNvPr id="40962" name="Picture 2"/>
            <p:cNvPicPr>
              <a:picLocks noChangeAspect="1" noChangeArrowheads="1"/>
            </p:cNvPicPr>
            <p:nvPr/>
          </p:nvPicPr>
          <p:blipFill>
            <a:blip r:embed="rId3"/>
            <a:srcRect/>
            <a:stretch>
              <a:fillRect/>
            </a:stretch>
          </p:blipFill>
          <p:spPr bwMode="auto">
            <a:xfrm>
              <a:off x="152400" y="1219200"/>
              <a:ext cx="3144838" cy="2286000"/>
            </a:xfrm>
            <a:prstGeom prst="rect">
              <a:avLst/>
            </a:prstGeom>
            <a:noFill/>
            <a:ln w="9525">
              <a:solidFill>
                <a:srgbClr val="663300"/>
              </a:solidFill>
              <a:miter lim="800000"/>
              <a:headEnd/>
              <a:tailEnd/>
            </a:ln>
            <a:effectLst>
              <a:outerShdw blurRad="50800" dist="152400" dir="2700000" algn="tl" rotWithShape="0">
                <a:prstClr val="black">
                  <a:alpha val="40000"/>
                </a:prstClr>
              </a:outerShdw>
            </a:effectLst>
          </p:spPr>
        </p:pic>
        <p:pic>
          <p:nvPicPr>
            <p:cNvPr id="24581" name="Picture 4"/>
            <p:cNvPicPr>
              <a:picLocks noChangeAspect="1" noChangeArrowheads="1"/>
            </p:cNvPicPr>
            <p:nvPr/>
          </p:nvPicPr>
          <p:blipFill>
            <a:blip r:embed="rId4"/>
            <a:srcRect/>
            <a:stretch>
              <a:fillRect/>
            </a:stretch>
          </p:blipFill>
          <p:spPr bwMode="auto">
            <a:xfrm>
              <a:off x="2286000" y="1828800"/>
              <a:ext cx="942975" cy="228600"/>
            </a:xfrm>
            <a:prstGeom prst="rect">
              <a:avLst/>
            </a:prstGeom>
            <a:noFill/>
            <a:ln w="9525">
              <a:noFill/>
              <a:miter lim="800000"/>
              <a:headEnd/>
              <a:tailEnd/>
            </a:ln>
          </p:spPr>
        </p:pic>
        <p:pic>
          <p:nvPicPr>
            <p:cNvPr id="24582" name="Picture 6"/>
            <p:cNvPicPr>
              <a:picLocks noChangeAspect="1" noChangeArrowheads="1"/>
            </p:cNvPicPr>
            <p:nvPr/>
          </p:nvPicPr>
          <p:blipFill>
            <a:blip r:embed="rId5"/>
            <a:srcRect/>
            <a:stretch>
              <a:fillRect/>
            </a:stretch>
          </p:blipFill>
          <p:spPr bwMode="auto">
            <a:xfrm>
              <a:off x="1600200" y="1828800"/>
              <a:ext cx="357188" cy="242888"/>
            </a:xfrm>
            <a:prstGeom prst="rect">
              <a:avLst/>
            </a:prstGeom>
            <a:noFill/>
            <a:ln w="9525">
              <a:noFill/>
              <a:miter lim="800000"/>
              <a:headEnd/>
              <a:tailEnd/>
            </a:ln>
          </p:spPr>
        </p:pic>
        <p:pic>
          <p:nvPicPr>
            <p:cNvPr id="24583" name="Picture 7"/>
            <p:cNvPicPr>
              <a:picLocks noChangeAspect="1" noChangeArrowheads="1"/>
            </p:cNvPicPr>
            <p:nvPr/>
          </p:nvPicPr>
          <p:blipFill>
            <a:blip r:embed="rId6"/>
            <a:srcRect/>
            <a:stretch>
              <a:fillRect/>
            </a:stretch>
          </p:blipFill>
          <p:spPr bwMode="auto">
            <a:xfrm>
              <a:off x="1447800" y="3048000"/>
              <a:ext cx="315913" cy="257175"/>
            </a:xfrm>
            <a:prstGeom prst="rect">
              <a:avLst/>
            </a:prstGeom>
            <a:noFill/>
            <a:ln w="9525">
              <a:noFill/>
              <a:miter lim="800000"/>
              <a:headEnd/>
              <a:tailEnd/>
            </a:ln>
          </p:spPr>
        </p:pic>
        <p:pic>
          <p:nvPicPr>
            <p:cNvPr id="24584" name="Picture 8"/>
            <p:cNvPicPr>
              <a:picLocks noChangeAspect="1" noChangeArrowheads="1"/>
            </p:cNvPicPr>
            <p:nvPr/>
          </p:nvPicPr>
          <p:blipFill>
            <a:blip r:embed="rId7"/>
            <a:srcRect/>
            <a:stretch>
              <a:fillRect/>
            </a:stretch>
          </p:blipFill>
          <p:spPr bwMode="auto">
            <a:xfrm>
              <a:off x="1600200" y="2286000"/>
              <a:ext cx="676275" cy="203200"/>
            </a:xfrm>
            <a:prstGeom prst="rect">
              <a:avLst/>
            </a:prstGeom>
            <a:noFill/>
            <a:ln w="9525">
              <a:noFill/>
              <a:miter lim="800000"/>
              <a:headEnd/>
              <a:tailEnd/>
            </a:ln>
          </p:spPr>
        </p:pic>
      </p:grpSp>
      <p:sp>
        <p:nvSpPr>
          <p:cNvPr id="28" name="TextBox 27"/>
          <p:cNvSpPr txBox="1"/>
          <p:nvPr/>
        </p:nvSpPr>
        <p:spPr>
          <a:xfrm>
            <a:off x="164201" y="5495925"/>
            <a:ext cx="7772400" cy="1200150"/>
          </a:xfrm>
          <a:prstGeom prst="rect">
            <a:avLst/>
          </a:prstGeom>
          <a:solidFill>
            <a:srgbClr val="FFFFFF"/>
          </a:solidFill>
          <a:ln>
            <a:solidFill>
              <a:srgbClr val="663300"/>
            </a:solidFill>
          </a:ln>
          <a:effectLst>
            <a:outerShdw blurRad="50800" dist="152400" dir="2700000" algn="tl" rotWithShape="0">
              <a:prstClr val="black">
                <a:alpha val="40000"/>
              </a:prstClr>
            </a:outerShdw>
          </a:effectLst>
        </p:spPr>
        <p:txBody>
          <a:bodyPr>
            <a:spAutoFit/>
          </a:bodyPr>
          <a:lstStyle/>
          <a:p>
            <a:r>
              <a:rPr lang="en-US" sz="2400" dirty="0"/>
              <a:t>Passive sodium current can be explicitly expressed as</a:t>
            </a:r>
          </a:p>
          <a:p>
            <a:endParaRPr lang="en-US" sz="2400" dirty="0"/>
          </a:p>
          <a:p>
            <a:r>
              <a:rPr lang="en-US" sz="2400" dirty="0"/>
              <a:t> </a:t>
            </a:r>
          </a:p>
        </p:txBody>
      </p:sp>
      <p:grpSp>
        <p:nvGrpSpPr>
          <p:cNvPr id="24588" name="Group 28"/>
          <p:cNvGrpSpPr>
            <a:grpSpLocks/>
          </p:cNvGrpSpPr>
          <p:nvPr/>
        </p:nvGrpSpPr>
        <p:grpSpPr bwMode="auto">
          <a:xfrm>
            <a:off x="2374001" y="5953125"/>
            <a:ext cx="3100388" cy="533400"/>
            <a:chOff x="3276600" y="6096000"/>
            <a:chExt cx="3099619" cy="533400"/>
          </a:xfrm>
        </p:grpSpPr>
        <p:pic>
          <p:nvPicPr>
            <p:cNvPr id="24592" name="Picture 10"/>
            <p:cNvPicPr>
              <a:picLocks noChangeAspect="1" noChangeArrowheads="1"/>
            </p:cNvPicPr>
            <p:nvPr/>
          </p:nvPicPr>
          <p:blipFill>
            <a:blip r:embed="rId8"/>
            <a:srcRect/>
            <a:stretch>
              <a:fillRect/>
            </a:stretch>
          </p:blipFill>
          <p:spPr bwMode="auto">
            <a:xfrm>
              <a:off x="4191000" y="6096000"/>
              <a:ext cx="2185219" cy="533400"/>
            </a:xfrm>
            <a:prstGeom prst="rect">
              <a:avLst/>
            </a:prstGeom>
            <a:noFill/>
            <a:ln w="9525">
              <a:noFill/>
              <a:miter lim="800000"/>
              <a:headEnd/>
              <a:tailEnd/>
            </a:ln>
          </p:spPr>
        </p:pic>
        <p:pic>
          <p:nvPicPr>
            <p:cNvPr id="24593" name="Picture 12"/>
            <p:cNvPicPr>
              <a:picLocks noChangeAspect="1" noChangeArrowheads="1"/>
            </p:cNvPicPr>
            <p:nvPr/>
          </p:nvPicPr>
          <p:blipFill>
            <a:blip r:embed="rId9"/>
            <a:srcRect/>
            <a:stretch>
              <a:fillRect/>
            </a:stretch>
          </p:blipFill>
          <p:spPr bwMode="auto">
            <a:xfrm>
              <a:off x="3276600" y="6172200"/>
              <a:ext cx="652462" cy="429670"/>
            </a:xfrm>
            <a:prstGeom prst="rect">
              <a:avLst/>
            </a:prstGeom>
            <a:noFill/>
            <a:ln w="9525">
              <a:noFill/>
              <a:miter lim="800000"/>
              <a:headEnd/>
              <a:tailEnd/>
            </a:ln>
          </p:spPr>
        </p:pic>
        <p:pic>
          <p:nvPicPr>
            <p:cNvPr id="24594" name="Picture 13"/>
            <p:cNvPicPr>
              <a:picLocks noChangeAspect="1" noChangeArrowheads="1"/>
            </p:cNvPicPr>
            <p:nvPr/>
          </p:nvPicPr>
          <p:blipFill>
            <a:blip r:embed="rId10"/>
            <a:srcRect/>
            <a:stretch>
              <a:fillRect/>
            </a:stretch>
          </p:blipFill>
          <p:spPr bwMode="auto">
            <a:xfrm>
              <a:off x="3886200" y="6248400"/>
              <a:ext cx="323850" cy="372428"/>
            </a:xfrm>
            <a:prstGeom prst="rect">
              <a:avLst/>
            </a:prstGeom>
            <a:noFill/>
            <a:ln w="9525">
              <a:noFill/>
              <a:miter lim="800000"/>
              <a:headEnd/>
              <a:tailEnd/>
            </a:ln>
          </p:spPr>
        </p:pic>
      </p:grpSp>
      <p:grpSp>
        <p:nvGrpSpPr>
          <p:cNvPr id="6" name="Group 5"/>
          <p:cNvGrpSpPr/>
          <p:nvPr/>
        </p:nvGrpSpPr>
        <p:grpSpPr>
          <a:xfrm>
            <a:off x="3459162" y="1120775"/>
            <a:ext cx="4725988" cy="2209800"/>
            <a:chOff x="3459162" y="1120775"/>
            <a:chExt cx="4725988" cy="2209800"/>
          </a:xfrm>
        </p:grpSpPr>
        <p:pic>
          <p:nvPicPr>
            <p:cNvPr id="5" name="Picture 6" descr="circuit2"/>
            <p:cNvPicPr>
              <a:picLocks noChangeAspect="1" noChangeArrowheads="1"/>
            </p:cNvPicPr>
            <p:nvPr/>
          </p:nvPicPr>
          <p:blipFill>
            <a:blip r:embed="rId11"/>
            <a:srcRect/>
            <a:stretch>
              <a:fillRect/>
            </a:stretch>
          </p:blipFill>
          <p:spPr bwMode="auto">
            <a:xfrm>
              <a:off x="3611562" y="1577975"/>
              <a:ext cx="4359275" cy="1752600"/>
            </a:xfrm>
            <a:prstGeom prst="rect">
              <a:avLst/>
            </a:prstGeom>
            <a:noFill/>
            <a:ln w="9525">
              <a:solidFill>
                <a:srgbClr val="663300"/>
              </a:solidFill>
              <a:miter lim="800000"/>
              <a:headEnd/>
              <a:tailEnd/>
            </a:ln>
            <a:effectLst>
              <a:outerShdw blurRad="50800" dist="152400" dir="2700000" algn="tl" rotWithShape="0">
                <a:prstClr val="black">
                  <a:alpha val="40000"/>
                </a:prstClr>
              </a:outerShdw>
            </a:effectLst>
          </p:spPr>
        </p:pic>
        <p:sp>
          <p:nvSpPr>
            <p:cNvPr id="22" name="Oval 21"/>
            <p:cNvSpPr/>
            <p:nvPr/>
          </p:nvSpPr>
          <p:spPr>
            <a:xfrm>
              <a:off x="3459162" y="1501775"/>
              <a:ext cx="990600" cy="1143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E1"/>
                </a:solidFill>
              </a:endParaRPr>
            </a:p>
          </p:txBody>
        </p:sp>
        <p:pic>
          <p:nvPicPr>
            <p:cNvPr id="31" name="Picture 2"/>
            <p:cNvPicPr>
              <a:picLocks noChangeAspect="1" noChangeArrowheads="1"/>
            </p:cNvPicPr>
            <p:nvPr/>
          </p:nvPicPr>
          <p:blipFill>
            <a:blip r:embed="rId12"/>
            <a:srcRect/>
            <a:stretch>
              <a:fillRect/>
            </a:stretch>
          </p:blipFill>
          <p:spPr bwMode="auto">
            <a:xfrm>
              <a:off x="5287962" y="1120775"/>
              <a:ext cx="2897188" cy="1873250"/>
            </a:xfrm>
            <a:prstGeom prst="rect">
              <a:avLst/>
            </a:prstGeom>
            <a:noFill/>
            <a:ln w="9525">
              <a:solidFill>
                <a:srgbClr val="663300"/>
              </a:solidFill>
              <a:miter lim="800000"/>
              <a:headEnd/>
              <a:tailEnd/>
            </a:ln>
            <a:effectLst>
              <a:outerShdw blurRad="50800" dist="152400" dir="2700000" algn="tl" rotWithShape="0">
                <a:prstClr val="black">
                  <a:alpha val="40000"/>
                </a:prstClr>
              </a:outerShdw>
            </a:effectLst>
          </p:spPr>
        </p:pic>
        <p:sp>
          <p:nvSpPr>
            <p:cNvPr id="32" name="Oval 31"/>
            <p:cNvSpPr/>
            <p:nvPr/>
          </p:nvSpPr>
          <p:spPr>
            <a:xfrm>
              <a:off x="6735762" y="1577975"/>
              <a:ext cx="12192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E1"/>
                </a:solidFill>
              </a:endParaRPr>
            </a:p>
          </p:txBody>
        </p:sp>
      </p:grpSp>
      <p:grpSp>
        <p:nvGrpSpPr>
          <p:cNvPr id="8" name="Group 7"/>
          <p:cNvGrpSpPr/>
          <p:nvPr/>
        </p:nvGrpSpPr>
        <p:grpSpPr>
          <a:xfrm>
            <a:off x="152400" y="3657600"/>
            <a:ext cx="5257800" cy="1682750"/>
            <a:chOff x="152400" y="3657600"/>
            <a:chExt cx="5257800" cy="1682750"/>
          </a:xfrm>
        </p:grpSpPr>
        <p:grpSp>
          <p:nvGrpSpPr>
            <p:cNvPr id="7" name="Group 6"/>
            <p:cNvGrpSpPr/>
            <p:nvPr/>
          </p:nvGrpSpPr>
          <p:grpSpPr>
            <a:xfrm>
              <a:off x="152400" y="3657600"/>
              <a:ext cx="5257800" cy="1682750"/>
              <a:chOff x="152400" y="3657600"/>
              <a:chExt cx="5257800" cy="1682750"/>
            </a:xfrm>
          </p:grpSpPr>
          <p:pic>
            <p:nvPicPr>
              <p:cNvPr id="40969" name="Picture 9"/>
              <p:cNvPicPr>
                <a:picLocks noChangeAspect="1" noChangeArrowheads="1"/>
              </p:cNvPicPr>
              <p:nvPr/>
            </p:nvPicPr>
            <p:blipFill>
              <a:blip r:embed="rId13"/>
              <a:srcRect/>
              <a:stretch>
                <a:fillRect/>
              </a:stretch>
            </p:blipFill>
            <p:spPr bwMode="auto">
              <a:xfrm>
                <a:off x="152400" y="3657600"/>
                <a:ext cx="5257800" cy="1682750"/>
              </a:xfrm>
              <a:prstGeom prst="rect">
                <a:avLst/>
              </a:prstGeom>
              <a:noFill/>
              <a:ln w="9525">
                <a:solidFill>
                  <a:srgbClr val="663300"/>
                </a:solidFill>
                <a:miter lim="800000"/>
                <a:headEnd/>
                <a:tailEnd/>
              </a:ln>
              <a:effectLst>
                <a:outerShdw blurRad="50800" dist="152400" dir="2700000" algn="tl" rotWithShape="0">
                  <a:prstClr val="black">
                    <a:alpha val="40000"/>
                  </a:prstClr>
                </a:outerShdw>
              </a:effectLst>
            </p:spPr>
          </p:pic>
          <p:sp>
            <p:nvSpPr>
              <p:cNvPr id="30" name="Freeform 29"/>
              <p:cNvSpPr/>
              <p:nvPr/>
            </p:nvSpPr>
            <p:spPr>
              <a:xfrm rot="16200000" flipV="1">
                <a:off x="4237037" y="4054474"/>
                <a:ext cx="822325" cy="822325"/>
              </a:xfrm>
              <a:custGeom>
                <a:avLst/>
                <a:gdLst>
                  <a:gd name="connsiteX0" fmla="*/ 764499 w 764499"/>
                  <a:gd name="connsiteY0" fmla="*/ 0 h 734518"/>
                  <a:gd name="connsiteX1" fmla="*/ 494676 w 764499"/>
                  <a:gd name="connsiteY1" fmla="*/ 224853 h 734518"/>
                  <a:gd name="connsiteX2" fmla="*/ 479685 w 764499"/>
                  <a:gd name="connsiteY2" fmla="*/ 614597 h 734518"/>
                  <a:gd name="connsiteX3" fmla="*/ 0 w 764499"/>
                  <a:gd name="connsiteY3" fmla="*/ 734518 h 734518"/>
                  <a:gd name="connsiteX4" fmla="*/ 0 w 764499"/>
                  <a:gd name="connsiteY4" fmla="*/ 734518 h 734518"/>
                  <a:gd name="connsiteX0" fmla="*/ 764499 w 764499"/>
                  <a:gd name="connsiteY0" fmla="*/ 0 h 737017"/>
                  <a:gd name="connsiteX1" fmla="*/ 479685 w 764499"/>
                  <a:gd name="connsiteY1" fmla="*/ 614597 h 737017"/>
                  <a:gd name="connsiteX2" fmla="*/ 0 w 764499"/>
                  <a:gd name="connsiteY2" fmla="*/ 734518 h 737017"/>
                  <a:gd name="connsiteX3" fmla="*/ 0 w 764499"/>
                  <a:gd name="connsiteY3" fmla="*/ 734518 h 737017"/>
                  <a:gd name="connsiteX0" fmla="*/ 764499 w 988102"/>
                  <a:gd name="connsiteY0" fmla="*/ 0 h 737017"/>
                  <a:gd name="connsiteX1" fmla="*/ 860685 w 988102"/>
                  <a:gd name="connsiteY1" fmla="*/ 614597 h 737017"/>
                  <a:gd name="connsiteX2" fmla="*/ 0 w 988102"/>
                  <a:gd name="connsiteY2" fmla="*/ 734518 h 737017"/>
                  <a:gd name="connsiteX3" fmla="*/ 0 w 988102"/>
                  <a:gd name="connsiteY3" fmla="*/ 734518 h 737017"/>
                  <a:gd name="connsiteX0" fmla="*/ 764499 w 884420"/>
                  <a:gd name="connsiteY0" fmla="*/ 0 h 737017"/>
                  <a:gd name="connsiteX1" fmla="*/ 860685 w 884420"/>
                  <a:gd name="connsiteY1" fmla="*/ 614597 h 737017"/>
                  <a:gd name="connsiteX2" fmla="*/ 0 w 884420"/>
                  <a:gd name="connsiteY2" fmla="*/ 734518 h 737017"/>
                  <a:gd name="connsiteX3" fmla="*/ 0 w 884420"/>
                  <a:gd name="connsiteY3" fmla="*/ 734518 h 737017"/>
                  <a:gd name="connsiteX0" fmla="*/ 764499 w 993098"/>
                  <a:gd name="connsiteY0" fmla="*/ 87442 h 824459"/>
                  <a:gd name="connsiteX1" fmla="*/ 794478 w 993098"/>
                  <a:gd name="connsiteY1" fmla="*/ 102433 h 824459"/>
                  <a:gd name="connsiteX2" fmla="*/ 860685 w 993098"/>
                  <a:gd name="connsiteY2" fmla="*/ 702039 h 824459"/>
                  <a:gd name="connsiteX3" fmla="*/ 0 w 993098"/>
                  <a:gd name="connsiteY3" fmla="*/ 821960 h 824459"/>
                  <a:gd name="connsiteX4" fmla="*/ 0 w 993098"/>
                  <a:gd name="connsiteY4" fmla="*/ 821960 h 824459"/>
                  <a:gd name="connsiteX0" fmla="*/ 764499 w 1098237"/>
                  <a:gd name="connsiteY0" fmla="*/ 213609 h 950626"/>
                  <a:gd name="connsiteX1" fmla="*/ 794478 w 1098237"/>
                  <a:gd name="connsiteY1" fmla="*/ 228600 h 950626"/>
                  <a:gd name="connsiteX2" fmla="*/ 860685 w 1098237"/>
                  <a:gd name="connsiteY2" fmla="*/ 828206 h 950626"/>
                  <a:gd name="connsiteX3" fmla="*/ 0 w 1098237"/>
                  <a:gd name="connsiteY3" fmla="*/ 948127 h 950626"/>
                  <a:gd name="connsiteX4" fmla="*/ 0 w 1098237"/>
                  <a:gd name="connsiteY4" fmla="*/ 948127 h 950626"/>
                  <a:gd name="connsiteX0" fmla="*/ 764499 w 1098237"/>
                  <a:gd name="connsiteY0" fmla="*/ 213609 h 950626"/>
                  <a:gd name="connsiteX1" fmla="*/ 794478 w 1098237"/>
                  <a:gd name="connsiteY1" fmla="*/ 228600 h 950626"/>
                  <a:gd name="connsiteX2" fmla="*/ 860685 w 1098237"/>
                  <a:gd name="connsiteY2" fmla="*/ 828206 h 950626"/>
                  <a:gd name="connsiteX3" fmla="*/ 0 w 1098237"/>
                  <a:gd name="connsiteY3" fmla="*/ 948127 h 950626"/>
                  <a:gd name="connsiteX4" fmla="*/ 0 w 1098237"/>
                  <a:gd name="connsiteY4" fmla="*/ 948127 h 950626"/>
                  <a:gd name="connsiteX0" fmla="*/ 764499 w 1403037"/>
                  <a:gd name="connsiteY0" fmla="*/ 213609 h 950626"/>
                  <a:gd name="connsiteX1" fmla="*/ 1099278 w 1403037"/>
                  <a:gd name="connsiteY1" fmla="*/ 228600 h 950626"/>
                  <a:gd name="connsiteX2" fmla="*/ 860685 w 1403037"/>
                  <a:gd name="connsiteY2" fmla="*/ 828206 h 950626"/>
                  <a:gd name="connsiteX3" fmla="*/ 0 w 1403037"/>
                  <a:gd name="connsiteY3" fmla="*/ 948127 h 950626"/>
                  <a:gd name="connsiteX4" fmla="*/ 0 w 1403037"/>
                  <a:gd name="connsiteY4" fmla="*/ 948127 h 950626"/>
                  <a:gd name="connsiteX0" fmla="*/ 764499 w 1403037"/>
                  <a:gd name="connsiteY0" fmla="*/ 213609 h 950626"/>
                  <a:gd name="connsiteX1" fmla="*/ 1099278 w 1403037"/>
                  <a:gd name="connsiteY1" fmla="*/ 228600 h 950626"/>
                  <a:gd name="connsiteX2" fmla="*/ 1098341 w 1403037"/>
                  <a:gd name="connsiteY2" fmla="*/ 385684 h 950626"/>
                  <a:gd name="connsiteX3" fmla="*/ 860685 w 1403037"/>
                  <a:gd name="connsiteY3" fmla="*/ 828206 h 950626"/>
                  <a:gd name="connsiteX4" fmla="*/ 0 w 1403037"/>
                  <a:gd name="connsiteY4" fmla="*/ 948127 h 950626"/>
                  <a:gd name="connsiteX5" fmla="*/ 0 w 1403037"/>
                  <a:gd name="connsiteY5" fmla="*/ 948127 h 950626"/>
                  <a:gd name="connsiteX0" fmla="*/ 764499 w 1403037"/>
                  <a:gd name="connsiteY0" fmla="*/ 213609 h 950626"/>
                  <a:gd name="connsiteX1" fmla="*/ 1099278 w 1403037"/>
                  <a:gd name="connsiteY1" fmla="*/ 228600 h 950626"/>
                  <a:gd name="connsiteX2" fmla="*/ 1098341 w 1403037"/>
                  <a:gd name="connsiteY2" fmla="*/ 385684 h 950626"/>
                  <a:gd name="connsiteX3" fmla="*/ 1088816 w 1403037"/>
                  <a:gd name="connsiteY3" fmla="*/ 385684 h 950626"/>
                  <a:gd name="connsiteX4" fmla="*/ 860685 w 1403037"/>
                  <a:gd name="connsiteY4" fmla="*/ 828206 h 950626"/>
                  <a:gd name="connsiteX5" fmla="*/ 0 w 1403037"/>
                  <a:gd name="connsiteY5" fmla="*/ 948127 h 950626"/>
                  <a:gd name="connsiteX6" fmla="*/ 0 w 1403037"/>
                  <a:gd name="connsiteY6" fmla="*/ 948127 h 950626"/>
                  <a:gd name="connsiteX0" fmla="*/ 764499 w 1403037"/>
                  <a:gd name="connsiteY0" fmla="*/ 213609 h 950626"/>
                  <a:gd name="connsiteX1" fmla="*/ 1099278 w 1403037"/>
                  <a:gd name="connsiteY1" fmla="*/ 228600 h 950626"/>
                  <a:gd name="connsiteX2" fmla="*/ 1098341 w 1403037"/>
                  <a:gd name="connsiteY2" fmla="*/ 385684 h 950626"/>
                  <a:gd name="connsiteX3" fmla="*/ 860685 w 1403037"/>
                  <a:gd name="connsiteY3" fmla="*/ 828206 h 950626"/>
                  <a:gd name="connsiteX4" fmla="*/ 0 w 1403037"/>
                  <a:gd name="connsiteY4" fmla="*/ 948127 h 950626"/>
                  <a:gd name="connsiteX5" fmla="*/ 0 w 1403037"/>
                  <a:gd name="connsiteY5" fmla="*/ 948127 h 950626"/>
                  <a:gd name="connsiteX0" fmla="*/ 764499 w 1098341"/>
                  <a:gd name="connsiteY0" fmla="*/ 0 h 737017"/>
                  <a:gd name="connsiteX1" fmla="*/ 1098341 w 1098341"/>
                  <a:gd name="connsiteY1" fmla="*/ 172075 h 737017"/>
                  <a:gd name="connsiteX2" fmla="*/ 860685 w 1098341"/>
                  <a:gd name="connsiteY2" fmla="*/ 614597 h 737017"/>
                  <a:gd name="connsiteX3" fmla="*/ 0 w 1098341"/>
                  <a:gd name="connsiteY3" fmla="*/ 734518 h 737017"/>
                  <a:gd name="connsiteX4" fmla="*/ 0 w 1098341"/>
                  <a:gd name="connsiteY4" fmla="*/ 734518 h 737017"/>
                  <a:gd name="connsiteX0" fmla="*/ 764499 w 1217690"/>
                  <a:gd name="connsiteY0" fmla="*/ 114404 h 851421"/>
                  <a:gd name="connsiteX1" fmla="*/ 1162050 w 1217690"/>
                  <a:gd name="connsiteY1" fmla="*/ 28679 h 851421"/>
                  <a:gd name="connsiteX2" fmla="*/ 1098341 w 1217690"/>
                  <a:gd name="connsiteY2" fmla="*/ 286479 h 851421"/>
                  <a:gd name="connsiteX3" fmla="*/ 860685 w 1217690"/>
                  <a:gd name="connsiteY3" fmla="*/ 729001 h 851421"/>
                  <a:gd name="connsiteX4" fmla="*/ 0 w 1217690"/>
                  <a:gd name="connsiteY4" fmla="*/ 848922 h 851421"/>
                  <a:gd name="connsiteX5" fmla="*/ 0 w 1217690"/>
                  <a:gd name="connsiteY5" fmla="*/ 848922 h 851421"/>
                  <a:gd name="connsiteX0" fmla="*/ 764499 w 1098341"/>
                  <a:gd name="connsiteY0" fmla="*/ 1587 h 738604"/>
                  <a:gd name="connsiteX1" fmla="*/ 476250 w 1098341"/>
                  <a:gd name="connsiteY1" fmla="*/ 296862 h 738604"/>
                  <a:gd name="connsiteX2" fmla="*/ 1098341 w 1098341"/>
                  <a:gd name="connsiteY2" fmla="*/ 173662 h 738604"/>
                  <a:gd name="connsiteX3" fmla="*/ 860685 w 1098341"/>
                  <a:gd name="connsiteY3" fmla="*/ 616184 h 738604"/>
                  <a:gd name="connsiteX4" fmla="*/ 0 w 1098341"/>
                  <a:gd name="connsiteY4" fmla="*/ 736105 h 738604"/>
                  <a:gd name="connsiteX5" fmla="*/ 0 w 1098341"/>
                  <a:gd name="connsiteY5" fmla="*/ 736105 h 738604"/>
                  <a:gd name="connsiteX0" fmla="*/ 1145499 w 1148257"/>
                  <a:gd name="connsiteY0" fmla="*/ 1587 h 891004"/>
                  <a:gd name="connsiteX1" fmla="*/ 476250 w 1148257"/>
                  <a:gd name="connsiteY1" fmla="*/ 449262 h 891004"/>
                  <a:gd name="connsiteX2" fmla="*/ 1098341 w 1148257"/>
                  <a:gd name="connsiteY2" fmla="*/ 326062 h 891004"/>
                  <a:gd name="connsiteX3" fmla="*/ 860685 w 1148257"/>
                  <a:gd name="connsiteY3" fmla="*/ 768584 h 891004"/>
                  <a:gd name="connsiteX4" fmla="*/ 0 w 1148257"/>
                  <a:gd name="connsiteY4" fmla="*/ 888505 h 891004"/>
                  <a:gd name="connsiteX5" fmla="*/ 0 w 1148257"/>
                  <a:gd name="connsiteY5" fmla="*/ 888505 h 891004"/>
                  <a:gd name="connsiteX0" fmla="*/ 1145499 w 1148257"/>
                  <a:gd name="connsiteY0" fmla="*/ 1587 h 891004"/>
                  <a:gd name="connsiteX1" fmla="*/ 476250 w 1148257"/>
                  <a:gd name="connsiteY1" fmla="*/ 449262 h 891004"/>
                  <a:gd name="connsiteX2" fmla="*/ 1098341 w 1148257"/>
                  <a:gd name="connsiteY2" fmla="*/ 326062 h 891004"/>
                  <a:gd name="connsiteX3" fmla="*/ 860685 w 1148257"/>
                  <a:gd name="connsiteY3" fmla="*/ 768584 h 891004"/>
                  <a:gd name="connsiteX4" fmla="*/ 0 w 1148257"/>
                  <a:gd name="connsiteY4" fmla="*/ 888505 h 891004"/>
                  <a:gd name="connsiteX5" fmla="*/ 0 w 1148257"/>
                  <a:gd name="connsiteY5" fmla="*/ 888505 h 891004"/>
                  <a:gd name="connsiteX0" fmla="*/ 1145499 w 1174541"/>
                  <a:gd name="connsiteY0" fmla="*/ 1587 h 891004"/>
                  <a:gd name="connsiteX1" fmla="*/ 476250 w 1174541"/>
                  <a:gd name="connsiteY1" fmla="*/ 449262 h 891004"/>
                  <a:gd name="connsiteX2" fmla="*/ 1174541 w 1174541"/>
                  <a:gd name="connsiteY2" fmla="*/ 402262 h 891004"/>
                  <a:gd name="connsiteX3" fmla="*/ 860685 w 1174541"/>
                  <a:gd name="connsiteY3" fmla="*/ 768584 h 891004"/>
                  <a:gd name="connsiteX4" fmla="*/ 0 w 1174541"/>
                  <a:gd name="connsiteY4" fmla="*/ 888505 h 891004"/>
                  <a:gd name="connsiteX5" fmla="*/ 0 w 1174541"/>
                  <a:gd name="connsiteY5" fmla="*/ 888505 h 891004"/>
                  <a:gd name="connsiteX0" fmla="*/ 1145499 w 1174541"/>
                  <a:gd name="connsiteY0" fmla="*/ 1587 h 891004"/>
                  <a:gd name="connsiteX1" fmla="*/ 933450 w 1174541"/>
                  <a:gd name="connsiteY1" fmla="*/ 220662 h 891004"/>
                  <a:gd name="connsiteX2" fmla="*/ 1174541 w 1174541"/>
                  <a:gd name="connsiteY2" fmla="*/ 402262 h 891004"/>
                  <a:gd name="connsiteX3" fmla="*/ 860685 w 1174541"/>
                  <a:gd name="connsiteY3" fmla="*/ 768584 h 891004"/>
                  <a:gd name="connsiteX4" fmla="*/ 0 w 1174541"/>
                  <a:gd name="connsiteY4" fmla="*/ 888505 h 891004"/>
                  <a:gd name="connsiteX5" fmla="*/ 0 w 1174541"/>
                  <a:gd name="connsiteY5" fmla="*/ 888505 h 891004"/>
                  <a:gd name="connsiteX0" fmla="*/ 1145499 w 1174541"/>
                  <a:gd name="connsiteY0" fmla="*/ 1587 h 891004"/>
                  <a:gd name="connsiteX1" fmla="*/ 933450 w 1174541"/>
                  <a:gd name="connsiteY1" fmla="*/ 220662 h 891004"/>
                  <a:gd name="connsiteX2" fmla="*/ 1174541 w 1174541"/>
                  <a:gd name="connsiteY2" fmla="*/ 402262 h 891004"/>
                  <a:gd name="connsiteX3" fmla="*/ 860685 w 1174541"/>
                  <a:gd name="connsiteY3" fmla="*/ 768584 h 891004"/>
                  <a:gd name="connsiteX4" fmla="*/ 0 w 1174541"/>
                  <a:gd name="connsiteY4" fmla="*/ 888505 h 891004"/>
                  <a:gd name="connsiteX5" fmla="*/ 152400 w 1174541"/>
                  <a:gd name="connsiteY5" fmla="*/ 507505 h 891004"/>
                  <a:gd name="connsiteX0" fmla="*/ 993099 w 1022141"/>
                  <a:gd name="connsiteY0" fmla="*/ 1587 h 786124"/>
                  <a:gd name="connsiteX1" fmla="*/ 781050 w 1022141"/>
                  <a:gd name="connsiteY1" fmla="*/ 220662 h 786124"/>
                  <a:gd name="connsiteX2" fmla="*/ 1022141 w 1022141"/>
                  <a:gd name="connsiteY2" fmla="*/ 402262 h 786124"/>
                  <a:gd name="connsiteX3" fmla="*/ 708285 w 1022141"/>
                  <a:gd name="connsiteY3" fmla="*/ 768584 h 786124"/>
                  <a:gd name="connsiteX4" fmla="*/ 0 w 1022141"/>
                  <a:gd name="connsiteY4" fmla="*/ 507505 h 786124"/>
                  <a:gd name="connsiteX0" fmla="*/ 688299 w 717341"/>
                  <a:gd name="connsiteY0" fmla="*/ 1587 h 866696"/>
                  <a:gd name="connsiteX1" fmla="*/ 476250 w 717341"/>
                  <a:gd name="connsiteY1" fmla="*/ 220662 h 866696"/>
                  <a:gd name="connsiteX2" fmla="*/ 717341 w 717341"/>
                  <a:gd name="connsiteY2" fmla="*/ 402262 h 866696"/>
                  <a:gd name="connsiteX3" fmla="*/ 403485 w 717341"/>
                  <a:gd name="connsiteY3" fmla="*/ 768584 h 866696"/>
                  <a:gd name="connsiteX4" fmla="*/ 0 w 717341"/>
                  <a:gd name="connsiteY4" fmla="*/ 812305 h 866696"/>
                  <a:gd name="connsiteX0" fmla="*/ 688299 w 717341"/>
                  <a:gd name="connsiteY0" fmla="*/ 1587 h 812305"/>
                  <a:gd name="connsiteX1" fmla="*/ 476250 w 717341"/>
                  <a:gd name="connsiteY1" fmla="*/ 220662 h 812305"/>
                  <a:gd name="connsiteX2" fmla="*/ 717341 w 717341"/>
                  <a:gd name="connsiteY2" fmla="*/ 402262 h 812305"/>
                  <a:gd name="connsiteX3" fmla="*/ 403485 w 717341"/>
                  <a:gd name="connsiteY3" fmla="*/ 768584 h 812305"/>
                  <a:gd name="connsiteX4" fmla="*/ 0 w 717341"/>
                  <a:gd name="connsiteY4" fmla="*/ 812305 h 812305"/>
                  <a:gd name="connsiteX0" fmla="*/ 688299 w 717341"/>
                  <a:gd name="connsiteY0" fmla="*/ 1587 h 812305"/>
                  <a:gd name="connsiteX1" fmla="*/ 476250 w 717341"/>
                  <a:gd name="connsiteY1" fmla="*/ 220662 h 812305"/>
                  <a:gd name="connsiteX2" fmla="*/ 717341 w 717341"/>
                  <a:gd name="connsiteY2" fmla="*/ 402262 h 812305"/>
                  <a:gd name="connsiteX3" fmla="*/ 0 w 717341"/>
                  <a:gd name="connsiteY3" fmla="*/ 812305 h 812305"/>
                  <a:gd name="connsiteX0" fmla="*/ 688299 w 796107"/>
                  <a:gd name="connsiteY0" fmla="*/ 1587 h 812305"/>
                  <a:gd name="connsiteX1" fmla="*/ 476250 w 796107"/>
                  <a:gd name="connsiteY1" fmla="*/ 220662 h 812305"/>
                  <a:gd name="connsiteX2" fmla="*/ 472598 w 796107"/>
                  <a:gd name="connsiteY2" fmla="*/ 225844 h 812305"/>
                  <a:gd name="connsiteX3" fmla="*/ 717341 w 796107"/>
                  <a:gd name="connsiteY3" fmla="*/ 402262 h 812305"/>
                  <a:gd name="connsiteX4" fmla="*/ 0 w 796107"/>
                  <a:gd name="connsiteY4" fmla="*/ 812305 h 812305"/>
                  <a:gd name="connsiteX0" fmla="*/ 688299 w 796107"/>
                  <a:gd name="connsiteY0" fmla="*/ 1587 h 812305"/>
                  <a:gd name="connsiteX1" fmla="*/ 476250 w 796107"/>
                  <a:gd name="connsiteY1" fmla="*/ 220662 h 812305"/>
                  <a:gd name="connsiteX2" fmla="*/ 472598 w 796107"/>
                  <a:gd name="connsiteY2" fmla="*/ 225844 h 812305"/>
                  <a:gd name="connsiteX3" fmla="*/ 717341 w 796107"/>
                  <a:gd name="connsiteY3" fmla="*/ 402262 h 812305"/>
                  <a:gd name="connsiteX4" fmla="*/ 0 w 796107"/>
                  <a:gd name="connsiteY4" fmla="*/ 812305 h 812305"/>
                  <a:gd name="connsiteX0" fmla="*/ 688299 w 796107"/>
                  <a:gd name="connsiteY0" fmla="*/ 1587 h 812305"/>
                  <a:gd name="connsiteX1" fmla="*/ 476250 w 796107"/>
                  <a:gd name="connsiteY1" fmla="*/ 220662 h 812305"/>
                  <a:gd name="connsiteX2" fmla="*/ 472598 w 796107"/>
                  <a:gd name="connsiteY2" fmla="*/ 225844 h 812305"/>
                  <a:gd name="connsiteX3" fmla="*/ 717341 w 796107"/>
                  <a:gd name="connsiteY3" fmla="*/ 402262 h 812305"/>
                  <a:gd name="connsiteX4" fmla="*/ 0 w 796107"/>
                  <a:gd name="connsiteY4" fmla="*/ 812305 h 812305"/>
                  <a:gd name="connsiteX0" fmla="*/ 688299 w 796107"/>
                  <a:gd name="connsiteY0" fmla="*/ 1587 h 812305"/>
                  <a:gd name="connsiteX1" fmla="*/ 476250 w 796107"/>
                  <a:gd name="connsiteY1" fmla="*/ 220662 h 812305"/>
                  <a:gd name="connsiteX2" fmla="*/ 472598 w 796107"/>
                  <a:gd name="connsiteY2" fmla="*/ 225844 h 812305"/>
                  <a:gd name="connsiteX3" fmla="*/ 717341 w 796107"/>
                  <a:gd name="connsiteY3" fmla="*/ 402262 h 812305"/>
                  <a:gd name="connsiteX4" fmla="*/ 0 w 796107"/>
                  <a:gd name="connsiteY4" fmla="*/ 812305 h 812305"/>
                  <a:gd name="connsiteX0" fmla="*/ 612099 w 796107"/>
                  <a:gd name="connsiteY0" fmla="*/ 1587 h 736105"/>
                  <a:gd name="connsiteX1" fmla="*/ 476250 w 796107"/>
                  <a:gd name="connsiteY1" fmla="*/ 144462 h 736105"/>
                  <a:gd name="connsiteX2" fmla="*/ 472598 w 796107"/>
                  <a:gd name="connsiteY2" fmla="*/ 149644 h 736105"/>
                  <a:gd name="connsiteX3" fmla="*/ 717341 w 796107"/>
                  <a:gd name="connsiteY3" fmla="*/ 326062 h 736105"/>
                  <a:gd name="connsiteX4" fmla="*/ 0 w 796107"/>
                  <a:gd name="connsiteY4" fmla="*/ 736105 h 736105"/>
                  <a:gd name="connsiteX0" fmla="*/ 612099 w 796107"/>
                  <a:gd name="connsiteY0" fmla="*/ 1587 h 736105"/>
                  <a:gd name="connsiteX1" fmla="*/ 476250 w 796107"/>
                  <a:gd name="connsiteY1" fmla="*/ 144462 h 736105"/>
                  <a:gd name="connsiteX2" fmla="*/ 472598 w 796107"/>
                  <a:gd name="connsiteY2" fmla="*/ 149644 h 736105"/>
                  <a:gd name="connsiteX3" fmla="*/ 717341 w 796107"/>
                  <a:gd name="connsiteY3" fmla="*/ 326062 h 736105"/>
                  <a:gd name="connsiteX4" fmla="*/ 0 w 796107"/>
                  <a:gd name="connsiteY4" fmla="*/ 736105 h 736105"/>
                  <a:gd name="connsiteX0" fmla="*/ 612099 w 717341"/>
                  <a:gd name="connsiteY0" fmla="*/ 1587 h 736105"/>
                  <a:gd name="connsiteX1" fmla="*/ 476250 w 717341"/>
                  <a:gd name="connsiteY1" fmla="*/ 144462 h 736105"/>
                  <a:gd name="connsiteX2" fmla="*/ 472598 w 717341"/>
                  <a:gd name="connsiteY2" fmla="*/ 149644 h 736105"/>
                  <a:gd name="connsiteX3" fmla="*/ 717341 w 717341"/>
                  <a:gd name="connsiteY3" fmla="*/ 326062 h 736105"/>
                  <a:gd name="connsiteX4" fmla="*/ 0 w 717341"/>
                  <a:gd name="connsiteY4" fmla="*/ 736105 h 736105"/>
                  <a:gd name="connsiteX0" fmla="*/ 612099 w 717341"/>
                  <a:gd name="connsiteY0" fmla="*/ 1587 h 736105"/>
                  <a:gd name="connsiteX1" fmla="*/ 476250 w 717341"/>
                  <a:gd name="connsiteY1" fmla="*/ 144462 h 736105"/>
                  <a:gd name="connsiteX2" fmla="*/ 472598 w 717341"/>
                  <a:gd name="connsiteY2" fmla="*/ 149644 h 736105"/>
                  <a:gd name="connsiteX3" fmla="*/ 717341 w 717341"/>
                  <a:gd name="connsiteY3" fmla="*/ 326062 h 736105"/>
                  <a:gd name="connsiteX4" fmla="*/ 0 w 717341"/>
                  <a:gd name="connsiteY4" fmla="*/ 736105 h 736105"/>
                  <a:gd name="connsiteX0" fmla="*/ 612099 w 717341"/>
                  <a:gd name="connsiteY0" fmla="*/ 1587 h 736105"/>
                  <a:gd name="connsiteX1" fmla="*/ 476250 w 717341"/>
                  <a:gd name="connsiteY1" fmla="*/ 144462 h 736105"/>
                  <a:gd name="connsiteX2" fmla="*/ 472598 w 717341"/>
                  <a:gd name="connsiteY2" fmla="*/ 149644 h 736105"/>
                  <a:gd name="connsiteX3" fmla="*/ 717341 w 717341"/>
                  <a:gd name="connsiteY3" fmla="*/ 326062 h 736105"/>
                  <a:gd name="connsiteX4" fmla="*/ 0 w 717341"/>
                  <a:gd name="connsiteY4" fmla="*/ 736105 h 736105"/>
                  <a:gd name="connsiteX0" fmla="*/ 612099 w 833784"/>
                  <a:gd name="connsiteY0" fmla="*/ 1587 h 736105"/>
                  <a:gd name="connsiteX1" fmla="*/ 476250 w 833784"/>
                  <a:gd name="connsiteY1" fmla="*/ 144462 h 736105"/>
                  <a:gd name="connsiteX2" fmla="*/ 472598 w 833784"/>
                  <a:gd name="connsiteY2" fmla="*/ 149644 h 736105"/>
                  <a:gd name="connsiteX3" fmla="*/ 717341 w 833784"/>
                  <a:gd name="connsiteY3" fmla="*/ 326062 h 736105"/>
                  <a:gd name="connsiteX4" fmla="*/ 714227 w 833784"/>
                  <a:gd name="connsiteY4" fmla="*/ 329681 h 736105"/>
                  <a:gd name="connsiteX5" fmla="*/ 0 w 833784"/>
                  <a:gd name="connsiteY5" fmla="*/ 736105 h 736105"/>
                  <a:gd name="connsiteX0" fmla="*/ 612099 w 757612"/>
                  <a:gd name="connsiteY0" fmla="*/ 1587 h 736105"/>
                  <a:gd name="connsiteX1" fmla="*/ 476250 w 757612"/>
                  <a:gd name="connsiteY1" fmla="*/ 144462 h 736105"/>
                  <a:gd name="connsiteX2" fmla="*/ 472598 w 757612"/>
                  <a:gd name="connsiteY2" fmla="*/ 149644 h 736105"/>
                  <a:gd name="connsiteX3" fmla="*/ 717341 w 757612"/>
                  <a:gd name="connsiteY3" fmla="*/ 326062 h 736105"/>
                  <a:gd name="connsiteX4" fmla="*/ 714227 w 757612"/>
                  <a:gd name="connsiteY4" fmla="*/ 329681 h 736105"/>
                  <a:gd name="connsiteX5" fmla="*/ 0 w 757612"/>
                  <a:gd name="connsiteY5" fmla="*/ 736105 h 736105"/>
                  <a:gd name="connsiteX0" fmla="*/ 612099 w 757612"/>
                  <a:gd name="connsiteY0" fmla="*/ 1587 h 736105"/>
                  <a:gd name="connsiteX1" fmla="*/ 476250 w 757612"/>
                  <a:gd name="connsiteY1" fmla="*/ 144462 h 736105"/>
                  <a:gd name="connsiteX2" fmla="*/ 472598 w 757612"/>
                  <a:gd name="connsiteY2" fmla="*/ 149644 h 736105"/>
                  <a:gd name="connsiteX3" fmla="*/ 717341 w 757612"/>
                  <a:gd name="connsiteY3" fmla="*/ 326062 h 736105"/>
                  <a:gd name="connsiteX4" fmla="*/ 714227 w 757612"/>
                  <a:gd name="connsiteY4" fmla="*/ 329681 h 736105"/>
                  <a:gd name="connsiteX5" fmla="*/ 0 w 757612"/>
                  <a:gd name="connsiteY5" fmla="*/ 736105 h 736105"/>
                  <a:gd name="connsiteX0" fmla="*/ 612099 w 717341"/>
                  <a:gd name="connsiteY0" fmla="*/ 1587 h 736105"/>
                  <a:gd name="connsiteX1" fmla="*/ 476250 w 717341"/>
                  <a:gd name="connsiteY1" fmla="*/ 144462 h 736105"/>
                  <a:gd name="connsiteX2" fmla="*/ 472598 w 717341"/>
                  <a:gd name="connsiteY2" fmla="*/ 149644 h 736105"/>
                  <a:gd name="connsiteX3" fmla="*/ 717341 w 717341"/>
                  <a:gd name="connsiteY3" fmla="*/ 326062 h 736105"/>
                  <a:gd name="connsiteX4" fmla="*/ 0 w 717341"/>
                  <a:gd name="connsiteY4" fmla="*/ 736105 h 736105"/>
                  <a:gd name="connsiteX0" fmla="*/ 612099 w 717341"/>
                  <a:gd name="connsiteY0" fmla="*/ 1587 h 736105"/>
                  <a:gd name="connsiteX1" fmla="*/ 476250 w 717341"/>
                  <a:gd name="connsiteY1" fmla="*/ 144462 h 736105"/>
                  <a:gd name="connsiteX2" fmla="*/ 472598 w 717341"/>
                  <a:gd name="connsiteY2" fmla="*/ 149644 h 736105"/>
                  <a:gd name="connsiteX3" fmla="*/ 717341 w 717341"/>
                  <a:gd name="connsiteY3" fmla="*/ 326062 h 736105"/>
                  <a:gd name="connsiteX4" fmla="*/ 0 w 717341"/>
                  <a:gd name="connsiteY4" fmla="*/ 736105 h 736105"/>
                  <a:gd name="connsiteX0" fmla="*/ 612099 w 829046"/>
                  <a:gd name="connsiteY0" fmla="*/ 1587 h 736105"/>
                  <a:gd name="connsiteX1" fmla="*/ 476250 w 829046"/>
                  <a:gd name="connsiteY1" fmla="*/ 144462 h 736105"/>
                  <a:gd name="connsiteX2" fmla="*/ 472598 w 829046"/>
                  <a:gd name="connsiteY2" fmla="*/ 149644 h 736105"/>
                  <a:gd name="connsiteX3" fmla="*/ 717341 w 829046"/>
                  <a:gd name="connsiteY3" fmla="*/ 326062 h 736105"/>
                  <a:gd name="connsiteX4" fmla="*/ 709489 w 829046"/>
                  <a:gd name="connsiteY4" fmla="*/ 324943 h 736105"/>
                  <a:gd name="connsiteX5" fmla="*/ 0 w 829046"/>
                  <a:gd name="connsiteY5" fmla="*/ 736105 h 736105"/>
                  <a:gd name="connsiteX0" fmla="*/ 612099 w 756823"/>
                  <a:gd name="connsiteY0" fmla="*/ 1587 h 736105"/>
                  <a:gd name="connsiteX1" fmla="*/ 476250 w 756823"/>
                  <a:gd name="connsiteY1" fmla="*/ 144462 h 736105"/>
                  <a:gd name="connsiteX2" fmla="*/ 472598 w 756823"/>
                  <a:gd name="connsiteY2" fmla="*/ 149644 h 736105"/>
                  <a:gd name="connsiteX3" fmla="*/ 717341 w 756823"/>
                  <a:gd name="connsiteY3" fmla="*/ 326062 h 736105"/>
                  <a:gd name="connsiteX4" fmla="*/ 709489 w 756823"/>
                  <a:gd name="connsiteY4" fmla="*/ 324943 h 736105"/>
                  <a:gd name="connsiteX5" fmla="*/ 0 w 756823"/>
                  <a:gd name="connsiteY5" fmla="*/ 736105 h 736105"/>
                  <a:gd name="connsiteX0" fmla="*/ 612099 w 717341"/>
                  <a:gd name="connsiteY0" fmla="*/ 1587 h 736105"/>
                  <a:gd name="connsiteX1" fmla="*/ 476250 w 717341"/>
                  <a:gd name="connsiteY1" fmla="*/ 144462 h 736105"/>
                  <a:gd name="connsiteX2" fmla="*/ 472598 w 717341"/>
                  <a:gd name="connsiteY2" fmla="*/ 149644 h 736105"/>
                  <a:gd name="connsiteX3" fmla="*/ 717341 w 717341"/>
                  <a:gd name="connsiteY3" fmla="*/ 326062 h 736105"/>
                  <a:gd name="connsiteX4" fmla="*/ 0 w 717341"/>
                  <a:gd name="connsiteY4" fmla="*/ 736105 h 736105"/>
                  <a:gd name="connsiteX0" fmla="*/ 612099 w 724251"/>
                  <a:gd name="connsiteY0" fmla="*/ 1587 h 736105"/>
                  <a:gd name="connsiteX1" fmla="*/ 476250 w 724251"/>
                  <a:gd name="connsiteY1" fmla="*/ 144462 h 736105"/>
                  <a:gd name="connsiteX2" fmla="*/ 472598 w 724251"/>
                  <a:gd name="connsiteY2" fmla="*/ 149644 h 736105"/>
                  <a:gd name="connsiteX3" fmla="*/ 717341 w 724251"/>
                  <a:gd name="connsiteY3" fmla="*/ 326062 h 736105"/>
                  <a:gd name="connsiteX4" fmla="*/ 0 w 724251"/>
                  <a:gd name="connsiteY4" fmla="*/ 736105 h 736105"/>
                  <a:gd name="connsiteX0" fmla="*/ 612099 w 762322"/>
                  <a:gd name="connsiteY0" fmla="*/ 1587 h 736105"/>
                  <a:gd name="connsiteX1" fmla="*/ 476250 w 762322"/>
                  <a:gd name="connsiteY1" fmla="*/ 144462 h 736105"/>
                  <a:gd name="connsiteX2" fmla="*/ 472598 w 762322"/>
                  <a:gd name="connsiteY2" fmla="*/ 149644 h 736105"/>
                  <a:gd name="connsiteX3" fmla="*/ 717341 w 762322"/>
                  <a:gd name="connsiteY3" fmla="*/ 326062 h 736105"/>
                  <a:gd name="connsiteX4" fmla="*/ 642765 w 762322"/>
                  <a:gd name="connsiteY4" fmla="*/ 482081 h 736105"/>
                  <a:gd name="connsiteX5" fmla="*/ 0 w 762322"/>
                  <a:gd name="connsiteY5" fmla="*/ 736105 h 736105"/>
                  <a:gd name="connsiteX0" fmla="*/ 612099 w 762322"/>
                  <a:gd name="connsiteY0" fmla="*/ 1587 h 736105"/>
                  <a:gd name="connsiteX1" fmla="*/ 476250 w 762322"/>
                  <a:gd name="connsiteY1" fmla="*/ 144462 h 736105"/>
                  <a:gd name="connsiteX2" fmla="*/ 472598 w 762322"/>
                  <a:gd name="connsiteY2" fmla="*/ 149644 h 736105"/>
                  <a:gd name="connsiteX3" fmla="*/ 717341 w 762322"/>
                  <a:gd name="connsiteY3" fmla="*/ 249862 h 736105"/>
                  <a:gd name="connsiteX4" fmla="*/ 642765 w 762322"/>
                  <a:gd name="connsiteY4" fmla="*/ 482081 h 736105"/>
                  <a:gd name="connsiteX5" fmla="*/ 0 w 762322"/>
                  <a:gd name="connsiteY5" fmla="*/ 736105 h 736105"/>
                  <a:gd name="connsiteX0" fmla="*/ 612099 w 762322"/>
                  <a:gd name="connsiteY0" fmla="*/ 1587 h 736105"/>
                  <a:gd name="connsiteX1" fmla="*/ 476250 w 762322"/>
                  <a:gd name="connsiteY1" fmla="*/ 144462 h 736105"/>
                  <a:gd name="connsiteX2" fmla="*/ 472598 w 762322"/>
                  <a:gd name="connsiteY2" fmla="*/ 149644 h 736105"/>
                  <a:gd name="connsiteX3" fmla="*/ 717341 w 762322"/>
                  <a:gd name="connsiteY3" fmla="*/ 249862 h 736105"/>
                  <a:gd name="connsiteX4" fmla="*/ 642765 w 762322"/>
                  <a:gd name="connsiteY4" fmla="*/ 482081 h 736105"/>
                  <a:gd name="connsiteX5" fmla="*/ 0 w 762322"/>
                  <a:gd name="connsiteY5" fmla="*/ 736105 h 736105"/>
                  <a:gd name="connsiteX0" fmla="*/ 612099 w 762592"/>
                  <a:gd name="connsiteY0" fmla="*/ 1587 h 736105"/>
                  <a:gd name="connsiteX1" fmla="*/ 476250 w 762592"/>
                  <a:gd name="connsiteY1" fmla="*/ 144462 h 736105"/>
                  <a:gd name="connsiteX2" fmla="*/ 472598 w 762592"/>
                  <a:gd name="connsiteY2" fmla="*/ 149644 h 736105"/>
                  <a:gd name="connsiteX3" fmla="*/ 717341 w 762592"/>
                  <a:gd name="connsiteY3" fmla="*/ 249862 h 736105"/>
                  <a:gd name="connsiteX4" fmla="*/ 718964 w 762592"/>
                  <a:gd name="connsiteY4" fmla="*/ 330076 h 736105"/>
                  <a:gd name="connsiteX5" fmla="*/ 642765 w 762592"/>
                  <a:gd name="connsiteY5" fmla="*/ 482081 h 736105"/>
                  <a:gd name="connsiteX6" fmla="*/ 0 w 762592"/>
                  <a:gd name="connsiteY6" fmla="*/ 736105 h 736105"/>
                  <a:gd name="connsiteX0" fmla="*/ 612099 w 762592"/>
                  <a:gd name="connsiteY0" fmla="*/ 1587 h 736105"/>
                  <a:gd name="connsiteX1" fmla="*/ 476250 w 762592"/>
                  <a:gd name="connsiteY1" fmla="*/ 144462 h 736105"/>
                  <a:gd name="connsiteX2" fmla="*/ 472598 w 762592"/>
                  <a:gd name="connsiteY2" fmla="*/ 149644 h 736105"/>
                  <a:gd name="connsiteX3" fmla="*/ 718964 w 762592"/>
                  <a:gd name="connsiteY3" fmla="*/ 330076 h 736105"/>
                  <a:gd name="connsiteX4" fmla="*/ 642765 w 762592"/>
                  <a:gd name="connsiteY4" fmla="*/ 482081 h 736105"/>
                  <a:gd name="connsiteX5" fmla="*/ 0 w 762592"/>
                  <a:gd name="connsiteY5" fmla="*/ 736105 h 736105"/>
                  <a:gd name="connsiteX0" fmla="*/ 612099 w 718964"/>
                  <a:gd name="connsiteY0" fmla="*/ 1587 h 736105"/>
                  <a:gd name="connsiteX1" fmla="*/ 476250 w 718964"/>
                  <a:gd name="connsiteY1" fmla="*/ 144462 h 736105"/>
                  <a:gd name="connsiteX2" fmla="*/ 472598 w 718964"/>
                  <a:gd name="connsiteY2" fmla="*/ 149644 h 736105"/>
                  <a:gd name="connsiteX3" fmla="*/ 718964 w 718964"/>
                  <a:gd name="connsiteY3" fmla="*/ 330076 h 736105"/>
                  <a:gd name="connsiteX4" fmla="*/ 0 w 718964"/>
                  <a:gd name="connsiteY4" fmla="*/ 736105 h 736105"/>
                  <a:gd name="connsiteX0" fmla="*/ 612099 w 830105"/>
                  <a:gd name="connsiteY0" fmla="*/ 1587 h 736105"/>
                  <a:gd name="connsiteX1" fmla="*/ 476250 w 830105"/>
                  <a:gd name="connsiteY1" fmla="*/ 144462 h 736105"/>
                  <a:gd name="connsiteX2" fmla="*/ 472598 w 830105"/>
                  <a:gd name="connsiteY2" fmla="*/ 149644 h 736105"/>
                  <a:gd name="connsiteX3" fmla="*/ 666848 w 830105"/>
                  <a:gd name="connsiteY3" fmla="*/ 287041 h 736105"/>
                  <a:gd name="connsiteX4" fmla="*/ 718964 w 830105"/>
                  <a:gd name="connsiteY4" fmla="*/ 330076 h 736105"/>
                  <a:gd name="connsiteX5" fmla="*/ 0 w 830105"/>
                  <a:gd name="connsiteY5" fmla="*/ 736105 h 736105"/>
                  <a:gd name="connsiteX0" fmla="*/ 612099 w 797730"/>
                  <a:gd name="connsiteY0" fmla="*/ 1587 h 736105"/>
                  <a:gd name="connsiteX1" fmla="*/ 476250 w 797730"/>
                  <a:gd name="connsiteY1" fmla="*/ 144462 h 736105"/>
                  <a:gd name="connsiteX2" fmla="*/ 472598 w 797730"/>
                  <a:gd name="connsiteY2" fmla="*/ 149644 h 736105"/>
                  <a:gd name="connsiteX3" fmla="*/ 718964 w 797730"/>
                  <a:gd name="connsiteY3" fmla="*/ 330076 h 736105"/>
                  <a:gd name="connsiteX4" fmla="*/ 0 w 797730"/>
                  <a:gd name="connsiteY4" fmla="*/ 736105 h 736105"/>
                  <a:gd name="connsiteX0" fmla="*/ 612099 w 797730"/>
                  <a:gd name="connsiteY0" fmla="*/ 1587 h 736105"/>
                  <a:gd name="connsiteX1" fmla="*/ 476250 w 797730"/>
                  <a:gd name="connsiteY1" fmla="*/ 144462 h 736105"/>
                  <a:gd name="connsiteX2" fmla="*/ 472598 w 797730"/>
                  <a:gd name="connsiteY2" fmla="*/ 149644 h 736105"/>
                  <a:gd name="connsiteX3" fmla="*/ 718964 w 797730"/>
                  <a:gd name="connsiteY3" fmla="*/ 330076 h 736105"/>
                  <a:gd name="connsiteX4" fmla="*/ 0 w 797730"/>
                  <a:gd name="connsiteY4" fmla="*/ 736105 h 736105"/>
                  <a:gd name="connsiteX0" fmla="*/ 612099 w 829315"/>
                  <a:gd name="connsiteY0" fmla="*/ 1587 h 736105"/>
                  <a:gd name="connsiteX1" fmla="*/ 476250 w 829315"/>
                  <a:gd name="connsiteY1" fmla="*/ 144462 h 736105"/>
                  <a:gd name="connsiteX2" fmla="*/ 472598 w 829315"/>
                  <a:gd name="connsiteY2" fmla="*/ 149644 h 736105"/>
                  <a:gd name="connsiteX3" fmla="*/ 718964 w 829315"/>
                  <a:gd name="connsiteY3" fmla="*/ 330076 h 736105"/>
                  <a:gd name="connsiteX4" fmla="*/ 709488 w 829315"/>
                  <a:gd name="connsiteY4" fmla="*/ 329681 h 736105"/>
                  <a:gd name="connsiteX5" fmla="*/ 0 w 829315"/>
                  <a:gd name="connsiteY5" fmla="*/ 736105 h 736105"/>
                  <a:gd name="connsiteX0" fmla="*/ 612099 w 797730"/>
                  <a:gd name="connsiteY0" fmla="*/ 1587 h 736105"/>
                  <a:gd name="connsiteX1" fmla="*/ 476250 w 797730"/>
                  <a:gd name="connsiteY1" fmla="*/ 144462 h 736105"/>
                  <a:gd name="connsiteX2" fmla="*/ 472598 w 797730"/>
                  <a:gd name="connsiteY2" fmla="*/ 149644 h 736105"/>
                  <a:gd name="connsiteX3" fmla="*/ 718964 w 797730"/>
                  <a:gd name="connsiteY3" fmla="*/ 330076 h 736105"/>
                  <a:gd name="connsiteX4" fmla="*/ 0 w 797730"/>
                  <a:gd name="connsiteY4" fmla="*/ 736105 h 736105"/>
                  <a:gd name="connsiteX0" fmla="*/ 612099 w 837212"/>
                  <a:gd name="connsiteY0" fmla="*/ 1587 h 736105"/>
                  <a:gd name="connsiteX1" fmla="*/ 476250 w 837212"/>
                  <a:gd name="connsiteY1" fmla="*/ 144462 h 736105"/>
                  <a:gd name="connsiteX2" fmla="*/ 472598 w 837212"/>
                  <a:gd name="connsiteY2" fmla="*/ 149644 h 736105"/>
                  <a:gd name="connsiteX3" fmla="*/ 709488 w 837212"/>
                  <a:gd name="connsiteY3" fmla="*/ 253876 h 736105"/>
                  <a:gd name="connsiteX4" fmla="*/ 718964 w 837212"/>
                  <a:gd name="connsiteY4" fmla="*/ 330076 h 736105"/>
                  <a:gd name="connsiteX5" fmla="*/ 0 w 837212"/>
                  <a:gd name="connsiteY5" fmla="*/ 736105 h 736105"/>
                  <a:gd name="connsiteX0" fmla="*/ 612099 w 838002"/>
                  <a:gd name="connsiteY0" fmla="*/ 1587 h 736105"/>
                  <a:gd name="connsiteX1" fmla="*/ 476250 w 838002"/>
                  <a:gd name="connsiteY1" fmla="*/ 144462 h 736105"/>
                  <a:gd name="connsiteX2" fmla="*/ 472598 w 838002"/>
                  <a:gd name="connsiteY2" fmla="*/ 149644 h 736105"/>
                  <a:gd name="connsiteX3" fmla="*/ 709488 w 838002"/>
                  <a:gd name="connsiteY3" fmla="*/ 253876 h 736105"/>
                  <a:gd name="connsiteX4" fmla="*/ 714226 w 838002"/>
                  <a:gd name="connsiteY4" fmla="*/ 249138 h 736105"/>
                  <a:gd name="connsiteX5" fmla="*/ 718964 w 838002"/>
                  <a:gd name="connsiteY5" fmla="*/ 330076 h 736105"/>
                  <a:gd name="connsiteX6" fmla="*/ 0 w 838002"/>
                  <a:gd name="connsiteY6" fmla="*/ 736105 h 736105"/>
                  <a:gd name="connsiteX0" fmla="*/ 612099 w 832474"/>
                  <a:gd name="connsiteY0" fmla="*/ 1587 h 736105"/>
                  <a:gd name="connsiteX1" fmla="*/ 476250 w 832474"/>
                  <a:gd name="connsiteY1" fmla="*/ 144462 h 736105"/>
                  <a:gd name="connsiteX2" fmla="*/ 472598 w 832474"/>
                  <a:gd name="connsiteY2" fmla="*/ 149644 h 736105"/>
                  <a:gd name="connsiteX3" fmla="*/ 709488 w 832474"/>
                  <a:gd name="connsiteY3" fmla="*/ 253876 h 736105"/>
                  <a:gd name="connsiteX4" fmla="*/ 714226 w 832474"/>
                  <a:gd name="connsiteY4" fmla="*/ 249138 h 736105"/>
                  <a:gd name="connsiteX5" fmla="*/ 0 w 832474"/>
                  <a:gd name="connsiteY5" fmla="*/ 736105 h 736105"/>
                  <a:gd name="connsiteX0" fmla="*/ 612099 w 832474"/>
                  <a:gd name="connsiteY0" fmla="*/ 1587 h 736105"/>
                  <a:gd name="connsiteX1" fmla="*/ 476250 w 832474"/>
                  <a:gd name="connsiteY1" fmla="*/ 144462 h 736105"/>
                  <a:gd name="connsiteX2" fmla="*/ 472598 w 832474"/>
                  <a:gd name="connsiteY2" fmla="*/ 149644 h 736105"/>
                  <a:gd name="connsiteX3" fmla="*/ 709488 w 832474"/>
                  <a:gd name="connsiteY3" fmla="*/ 253876 h 736105"/>
                  <a:gd name="connsiteX4" fmla="*/ 714226 w 832474"/>
                  <a:gd name="connsiteY4" fmla="*/ 249138 h 736105"/>
                  <a:gd name="connsiteX5" fmla="*/ 704750 w 832474"/>
                  <a:gd name="connsiteY5" fmla="*/ 325338 h 736105"/>
                  <a:gd name="connsiteX6" fmla="*/ 0 w 832474"/>
                  <a:gd name="connsiteY6" fmla="*/ 736105 h 736105"/>
                  <a:gd name="connsiteX0" fmla="*/ 612099 w 832474"/>
                  <a:gd name="connsiteY0" fmla="*/ 1587 h 736105"/>
                  <a:gd name="connsiteX1" fmla="*/ 476250 w 832474"/>
                  <a:gd name="connsiteY1" fmla="*/ 144462 h 736105"/>
                  <a:gd name="connsiteX2" fmla="*/ 472598 w 832474"/>
                  <a:gd name="connsiteY2" fmla="*/ 149644 h 736105"/>
                  <a:gd name="connsiteX3" fmla="*/ 709488 w 832474"/>
                  <a:gd name="connsiteY3" fmla="*/ 253876 h 736105"/>
                  <a:gd name="connsiteX4" fmla="*/ 714226 w 832474"/>
                  <a:gd name="connsiteY4" fmla="*/ 249138 h 736105"/>
                  <a:gd name="connsiteX5" fmla="*/ 704750 w 832474"/>
                  <a:gd name="connsiteY5" fmla="*/ 253876 h 736105"/>
                  <a:gd name="connsiteX6" fmla="*/ 704750 w 832474"/>
                  <a:gd name="connsiteY6" fmla="*/ 325338 h 736105"/>
                  <a:gd name="connsiteX7" fmla="*/ 0 w 832474"/>
                  <a:gd name="connsiteY7" fmla="*/ 736105 h 736105"/>
                  <a:gd name="connsiteX0" fmla="*/ 612099 w 832474"/>
                  <a:gd name="connsiteY0" fmla="*/ 1587 h 736105"/>
                  <a:gd name="connsiteX1" fmla="*/ 476250 w 832474"/>
                  <a:gd name="connsiteY1" fmla="*/ 144462 h 736105"/>
                  <a:gd name="connsiteX2" fmla="*/ 472598 w 832474"/>
                  <a:gd name="connsiteY2" fmla="*/ 149644 h 736105"/>
                  <a:gd name="connsiteX3" fmla="*/ 709488 w 832474"/>
                  <a:gd name="connsiteY3" fmla="*/ 253876 h 736105"/>
                  <a:gd name="connsiteX4" fmla="*/ 714226 w 832474"/>
                  <a:gd name="connsiteY4" fmla="*/ 249138 h 736105"/>
                  <a:gd name="connsiteX5" fmla="*/ 704750 w 832474"/>
                  <a:gd name="connsiteY5" fmla="*/ 325338 h 736105"/>
                  <a:gd name="connsiteX6" fmla="*/ 0 w 832474"/>
                  <a:gd name="connsiteY6" fmla="*/ 736105 h 736105"/>
                  <a:gd name="connsiteX0" fmla="*/ 612099 w 822998"/>
                  <a:gd name="connsiteY0" fmla="*/ 1587 h 736105"/>
                  <a:gd name="connsiteX1" fmla="*/ 476250 w 822998"/>
                  <a:gd name="connsiteY1" fmla="*/ 144462 h 736105"/>
                  <a:gd name="connsiteX2" fmla="*/ 472598 w 822998"/>
                  <a:gd name="connsiteY2" fmla="*/ 149644 h 736105"/>
                  <a:gd name="connsiteX3" fmla="*/ 709488 w 822998"/>
                  <a:gd name="connsiteY3" fmla="*/ 253876 h 736105"/>
                  <a:gd name="connsiteX4" fmla="*/ 704750 w 822998"/>
                  <a:gd name="connsiteY4" fmla="*/ 325338 h 736105"/>
                  <a:gd name="connsiteX5" fmla="*/ 0 w 822998"/>
                  <a:gd name="connsiteY5" fmla="*/ 736105 h 736105"/>
                  <a:gd name="connsiteX0" fmla="*/ 612099 w 709488"/>
                  <a:gd name="connsiteY0" fmla="*/ 1587 h 736105"/>
                  <a:gd name="connsiteX1" fmla="*/ 476250 w 709488"/>
                  <a:gd name="connsiteY1" fmla="*/ 144462 h 736105"/>
                  <a:gd name="connsiteX2" fmla="*/ 472598 w 709488"/>
                  <a:gd name="connsiteY2" fmla="*/ 149644 h 736105"/>
                  <a:gd name="connsiteX3" fmla="*/ 709488 w 709488"/>
                  <a:gd name="connsiteY3" fmla="*/ 253876 h 736105"/>
                  <a:gd name="connsiteX4" fmla="*/ 0 w 709488"/>
                  <a:gd name="connsiteY4" fmla="*/ 736105 h 736105"/>
                  <a:gd name="connsiteX0" fmla="*/ 612099 w 709488"/>
                  <a:gd name="connsiteY0" fmla="*/ 1587 h 736105"/>
                  <a:gd name="connsiteX1" fmla="*/ 476250 w 709488"/>
                  <a:gd name="connsiteY1" fmla="*/ 144462 h 736105"/>
                  <a:gd name="connsiteX2" fmla="*/ 472598 w 709488"/>
                  <a:gd name="connsiteY2" fmla="*/ 149644 h 736105"/>
                  <a:gd name="connsiteX3" fmla="*/ 709488 w 709488"/>
                  <a:gd name="connsiteY3" fmla="*/ 253876 h 736105"/>
                  <a:gd name="connsiteX4" fmla="*/ 0 w 709488"/>
                  <a:gd name="connsiteY4" fmla="*/ 736105 h 736105"/>
                  <a:gd name="connsiteX0" fmla="*/ 612099 w 709488"/>
                  <a:gd name="connsiteY0" fmla="*/ 1587 h 736105"/>
                  <a:gd name="connsiteX1" fmla="*/ 476250 w 709488"/>
                  <a:gd name="connsiteY1" fmla="*/ 144462 h 736105"/>
                  <a:gd name="connsiteX2" fmla="*/ 472598 w 709488"/>
                  <a:gd name="connsiteY2" fmla="*/ 149644 h 736105"/>
                  <a:gd name="connsiteX3" fmla="*/ 709488 w 709488"/>
                  <a:gd name="connsiteY3" fmla="*/ 253876 h 736105"/>
                  <a:gd name="connsiteX4" fmla="*/ 0 w 709488"/>
                  <a:gd name="connsiteY4" fmla="*/ 736105 h 736105"/>
                  <a:gd name="connsiteX0" fmla="*/ 612099 w 715805"/>
                  <a:gd name="connsiteY0" fmla="*/ 1587 h 736105"/>
                  <a:gd name="connsiteX1" fmla="*/ 476250 w 715805"/>
                  <a:gd name="connsiteY1" fmla="*/ 144462 h 736105"/>
                  <a:gd name="connsiteX2" fmla="*/ 472598 w 715805"/>
                  <a:gd name="connsiteY2" fmla="*/ 149644 h 736105"/>
                  <a:gd name="connsiteX3" fmla="*/ 709488 w 715805"/>
                  <a:gd name="connsiteY3" fmla="*/ 253876 h 736105"/>
                  <a:gd name="connsiteX4" fmla="*/ 0 w 715805"/>
                  <a:gd name="connsiteY4" fmla="*/ 736105 h 736105"/>
                  <a:gd name="connsiteX0" fmla="*/ 612099 w 725873"/>
                  <a:gd name="connsiteY0" fmla="*/ 1587 h 736105"/>
                  <a:gd name="connsiteX1" fmla="*/ 476250 w 725873"/>
                  <a:gd name="connsiteY1" fmla="*/ 144462 h 736105"/>
                  <a:gd name="connsiteX2" fmla="*/ 472598 w 725873"/>
                  <a:gd name="connsiteY2" fmla="*/ 149644 h 736105"/>
                  <a:gd name="connsiteX3" fmla="*/ 709488 w 725873"/>
                  <a:gd name="connsiteY3" fmla="*/ 253876 h 736105"/>
                  <a:gd name="connsiteX4" fmla="*/ 0 w 725873"/>
                  <a:gd name="connsiteY4" fmla="*/ 736105 h 736105"/>
                  <a:gd name="connsiteX0" fmla="*/ 612099 w 725873"/>
                  <a:gd name="connsiteY0" fmla="*/ 1587 h 736105"/>
                  <a:gd name="connsiteX1" fmla="*/ 476250 w 725873"/>
                  <a:gd name="connsiteY1" fmla="*/ 144462 h 736105"/>
                  <a:gd name="connsiteX2" fmla="*/ 472598 w 725873"/>
                  <a:gd name="connsiteY2" fmla="*/ 149644 h 736105"/>
                  <a:gd name="connsiteX3" fmla="*/ 709488 w 725873"/>
                  <a:gd name="connsiteY3" fmla="*/ 330076 h 736105"/>
                  <a:gd name="connsiteX4" fmla="*/ 0 w 725873"/>
                  <a:gd name="connsiteY4" fmla="*/ 736105 h 736105"/>
                  <a:gd name="connsiteX0" fmla="*/ 612099 w 725873"/>
                  <a:gd name="connsiteY0" fmla="*/ 1587 h 736105"/>
                  <a:gd name="connsiteX1" fmla="*/ 476250 w 725873"/>
                  <a:gd name="connsiteY1" fmla="*/ 144462 h 736105"/>
                  <a:gd name="connsiteX2" fmla="*/ 472598 w 725873"/>
                  <a:gd name="connsiteY2" fmla="*/ 149644 h 736105"/>
                  <a:gd name="connsiteX3" fmla="*/ 709488 w 725873"/>
                  <a:gd name="connsiteY3" fmla="*/ 330076 h 736105"/>
                  <a:gd name="connsiteX4" fmla="*/ 0 w 725873"/>
                  <a:gd name="connsiteY4" fmla="*/ 736105 h 736105"/>
                  <a:gd name="connsiteX0" fmla="*/ 612099 w 894460"/>
                  <a:gd name="connsiteY0" fmla="*/ 1587 h 736105"/>
                  <a:gd name="connsiteX1" fmla="*/ 476250 w 894460"/>
                  <a:gd name="connsiteY1" fmla="*/ 144462 h 736105"/>
                  <a:gd name="connsiteX2" fmla="*/ 472598 w 894460"/>
                  <a:gd name="connsiteY2" fmla="*/ 149644 h 736105"/>
                  <a:gd name="connsiteX3" fmla="*/ 709488 w 894460"/>
                  <a:gd name="connsiteY3" fmla="*/ 330076 h 736105"/>
                  <a:gd name="connsiteX4" fmla="*/ 776212 w 894460"/>
                  <a:gd name="connsiteY4" fmla="*/ 482081 h 736105"/>
                  <a:gd name="connsiteX5" fmla="*/ 0 w 894460"/>
                  <a:gd name="connsiteY5" fmla="*/ 736105 h 736105"/>
                  <a:gd name="connsiteX0" fmla="*/ 612099 w 894460"/>
                  <a:gd name="connsiteY0" fmla="*/ 1587 h 736105"/>
                  <a:gd name="connsiteX1" fmla="*/ 476250 w 894460"/>
                  <a:gd name="connsiteY1" fmla="*/ 144462 h 736105"/>
                  <a:gd name="connsiteX2" fmla="*/ 472598 w 894460"/>
                  <a:gd name="connsiteY2" fmla="*/ 149644 h 736105"/>
                  <a:gd name="connsiteX3" fmla="*/ 709488 w 894460"/>
                  <a:gd name="connsiteY3" fmla="*/ 330076 h 736105"/>
                  <a:gd name="connsiteX4" fmla="*/ 776212 w 894460"/>
                  <a:gd name="connsiteY4" fmla="*/ 482081 h 736105"/>
                  <a:gd name="connsiteX5" fmla="*/ 0 w 894460"/>
                  <a:gd name="connsiteY5" fmla="*/ 736105 h 736105"/>
                  <a:gd name="connsiteX0" fmla="*/ 612099 w 894460"/>
                  <a:gd name="connsiteY0" fmla="*/ 1587 h 736105"/>
                  <a:gd name="connsiteX1" fmla="*/ 476250 w 894460"/>
                  <a:gd name="connsiteY1" fmla="*/ 144462 h 736105"/>
                  <a:gd name="connsiteX2" fmla="*/ 472598 w 894460"/>
                  <a:gd name="connsiteY2" fmla="*/ 149644 h 736105"/>
                  <a:gd name="connsiteX3" fmla="*/ 709488 w 894460"/>
                  <a:gd name="connsiteY3" fmla="*/ 330076 h 736105"/>
                  <a:gd name="connsiteX4" fmla="*/ 776212 w 894460"/>
                  <a:gd name="connsiteY4" fmla="*/ 482081 h 736105"/>
                  <a:gd name="connsiteX5" fmla="*/ 0 w 894460"/>
                  <a:gd name="connsiteY5" fmla="*/ 736105 h 736105"/>
                  <a:gd name="connsiteX0" fmla="*/ 612099 w 894460"/>
                  <a:gd name="connsiteY0" fmla="*/ 1587 h 736105"/>
                  <a:gd name="connsiteX1" fmla="*/ 476250 w 894460"/>
                  <a:gd name="connsiteY1" fmla="*/ 144462 h 736105"/>
                  <a:gd name="connsiteX2" fmla="*/ 472598 w 894460"/>
                  <a:gd name="connsiteY2" fmla="*/ 149644 h 736105"/>
                  <a:gd name="connsiteX3" fmla="*/ 709488 w 894460"/>
                  <a:gd name="connsiteY3" fmla="*/ 330076 h 736105"/>
                  <a:gd name="connsiteX4" fmla="*/ 776212 w 894460"/>
                  <a:gd name="connsiteY4" fmla="*/ 482081 h 736105"/>
                  <a:gd name="connsiteX5" fmla="*/ 0 w 894460"/>
                  <a:gd name="connsiteY5" fmla="*/ 736105 h 736105"/>
                  <a:gd name="connsiteX0" fmla="*/ 612099 w 894460"/>
                  <a:gd name="connsiteY0" fmla="*/ 1587 h 736105"/>
                  <a:gd name="connsiteX1" fmla="*/ 476250 w 894460"/>
                  <a:gd name="connsiteY1" fmla="*/ 144462 h 736105"/>
                  <a:gd name="connsiteX2" fmla="*/ 472598 w 894460"/>
                  <a:gd name="connsiteY2" fmla="*/ 149644 h 736105"/>
                  <a:gd name="connsiteX3" fmla="*/ 633288 w 894460"/>
                  <a:gd name="connsiteY3" fmla="*/ 330076 h 736105"/>
                  <a:gd name="connsiteX4" fmla="*/ 776212 w 894460"/>
                  <a:gd name="connsiteY4" fmla="*/ 482081 h 736105"/>
                  <a:gd name="connsiteX5" fmla="*/ 0 w 894460"/>
                  <a:gd name="connsiteY5" fmla="*/ 736105 h 736105"/>
                  <a:gd name="connsiteX0" fmla="*/ 612099 w 639605"/>
                  <a:gd name="connsiteY0" fmla="*/ 1587 h 736105"/>
                  <a:gd name="connsiteX1" fmla="*/ 476250 w 639605"/>
                  <a:gd name="connsiteY1" fmla="*/ 144462 h 736105"/>
                  <a:gd name="connsiteX2" fmla="*/ 472598 w 639605"/>
                  <a:gd name="connsiteY2" fmla="*/ 149644 h 736105"/>
                  <a:gd name="connsiteX3" fmla="*/ 633288 w 639605"/>
                  <a:gd name="connsiteY3" fmla="*/ 330076 h 736105"/>
                  <a:gd name="connsiteX4" fmla="*/ 0 w 639605"/>
                  <a:gd name="connsiteY4" fmla="*/ 736105 h 736105"/>
                  <a:gd name="connsiteX0" fmla="*/ 612099 w 640592"/>
                  <a:gd name="connsiteY0" fmla="*/ 1587 h 736105"/>
                  <a:gd name="connsiteX1" fmla="*/ 476250 w 640592"/>
                  <a:gd name="connsiteY1" fmla="*/ 144462 h 736105"/>
                  <a:gd name="connsiteX2" fmla="*/ 472598 w 640592"/>
                  <a:gd name="connsiteY2" fmla="*/ 149644 h 736105"/>
                  <a:gd name="connsiteX3" fmla="*/ 633288 w 640592"/>
                  <a:gd name="connsiteY3" fmla="*/ 330076 h 736105"/>
                  <a:gd name="connsiteX4" fmla="*/ 0 w 640592"/>
                  <a:gd name="connsiteY4" fmla="*/ 736105 h 736105"/>
                  <a:gd name="connsiteX0" fmla="*/ 612099 w 716792"/>
                  <a:gd name="connsiteY0" fmla="*/ 1587 h 736105"/>
                  <a:gd name="connsiteX1" fmla="*/ 476250 w 716792"/>
                  <a:gd name="connsiteY1" fmla="*/ 144462 h 736105"/>
                  <a:gd name="connsiteX2" fmla="*/ 472598 w 716792"/>
                  <a:gd name="connsiteY2" fmla="*/ 149644 h 736105"/>
                  <a:gd name="connsiteX3" fmla="*/ 709488 w 716792"/>
                  <a:gd name="connsiteY3" fmla="*/ 330076 h 736105"/>
                  <a:gd name="connsiteX4" fmla="*/ 0 w 716792"/>
                  <a:gd name="connsiteY4" fmla="*/ 736105 h 736105"/>
                  <a:gd name="connsiteX0" fmla="*/ 612099 w 716792"/>
                  <a:gd name="connsiteY0" fmla="*/ 1587 h 736105"/>
                  <a:gd name="connsiteX1" fmla="*/ 476250 w 716792"/>
                  <a:gd name="connsiteY1" fmla="*/ 144462 h 736105"/>
                  <a:gd name="connsiteX2" fmla="*/ 472598 w 716792"/>
                  <a:gd name="connsiteY2" fmla="*/ 149644 h 736105"/>
                  <a:gd name="connsiteX3" fmla="*/ 709488 w 716792"/>
                  <a:gd name="connsiteY3" fmla="*/ 330076 h 736105"/>
                  <a:gd name="connsiteX4" fmla="*/ 0 w 716792"/>
                  <a:gd name="connsiteY4" fmla="*/ 736105 h 736105"/>
                  <a:gd name="connsiteX0" fmla="*/ 612099 w 788863"/>
                  <a:gd name="connsiteY0" fmla="*/ 1587 h 736105"/>
                  <a:gd name="connsiteX1" fmla="*/ 476250 w 788863"/>
                  <a:gd name="connsiteY1" fmla="*/ 144462 h 736105"/>
                  <a:gd name="connsiteX2" fmla="*/ 709488 w 788863"/>
                  <a:gd name="connsiteY2" fmla="*/ 330076 h 736105"/>
                  <a:gd name="connsiteX3" fmla="*/ 0 w 788863"/>
                  <a:gd name="connsiteY3" fmla="*/ 736105 h 736105"/>
                  <a:gd name="connsiteX0" fmla="*/ 612099 w 614857"/>
                  <a:gd name="connsiteY0" fmla="*/ 1587 h 736105"/>
                  <a:gd name="connsiteX1" fmla="*/ 476250 w 614857"/>
                  <a:gd name="connsiteY1" fmla="*/ 144462 h 736105"/>
                  <a:gd name="connsiteX2" fmla="*/ 422628 w 614857"/>
                  <a:gd name="connsiteY2" fmla="*/ 530832 h 736105"/>
                  <a:gd name="connsiteX3" fmla="*/ 0 w 614857"/>
                  <a:gd name="connsiteY3" fmla="*/ 736105 h 736105"/>
                  <a:gd name="connsiteX0" fmla="*/ 612099 w 614857"/>
                  <a:gd name="connsiteY0" fmla="*/ 1587 h 736105"/>
                  <a:gd name="connsiteX1" fmla="*/ 276392 w 614857"/>
                  <a:gd name="connsiteY1" fmla="*/ 292565 h 736105"/>
                  <a:gd name="connsiteX2" fmla="*/ 422628 w 614857"/>
                  <a:gd name="connsiteY2" fmla="*/ 530832 h 736105"/>
                  <a:gd name="connsiteX3" fmla="*/ 0 w 614857"/>
                  <a:gd name="connsiteY3" fmla="*/ 736105 h 736105"/>
                  <a:gd name="connsiteX0" fmla="*/ 770815 w 773573"/>
                  <a:gd name="connsiteY0" fmla="*/ 1587 h 721840"/>
                  <a:gd name="connsiteX1" fmla="*/ 276392 w 773573"/>
                  <a:gd name="connsiteY1" fmla="*/ 278300 h 721840"/>
                  <a:gd name="connsiteX2" fmla="*/ 422628 w 773573"/>
                  <a:gd name="connsiteY2" fmla="*/ 516567 h 721840"/>
                  <a:gd name="connsiteX3" fmla="*/ 0 w 773573"/>
                  <a:gd name="connsiteY3" fmla="*/ 721840 h 721840"/>
                  <a:gd name="connsiteX0" fmla="*/ 770815 w 773573"/>
                  <a:gd name="connsiteY0" fmla="*/ 1587 h 721840"/>
                  <a:gd name="connsiteX1" fmla="*/ 276392 w 773573"/>
                  <a:gd name="connsiteY1" fmla="*/ 278300 h 721840"/>
                  <a:gd name="connsiteX2" fmla="*/ 422628 w 773573"/>
                  <a:gd name="connsiteY2" fmla="*/ 516567 h 721840"/>
                  <a:gd name="connsiteX3" fmla="*/ 0 w 773573"/>
                  <a:gd name="connsiteY3" fmla="*/ 721840 h 721840"/>
                  <a:gd name="connsiteX0" fmla="*/ 770815 w 773573"/>
                  <a:gd name="connsiteY0" fmla="*/ 1587 h 721840"/>
                  <a:gd name="connsiteX1" fmla="*/ 276392 w 773573"/>
                  <a:gd name="connsiteY1" fmla="*/ 278300 h 721840"/>
                  <a:gd name="connsiteX2" fmla="*/ 422628 w 773573"/>
                  <a:gd name="connsiteY2" fmla="*/ 516567 h 721840"/>
                  <a:gd name="connsiteX3" fmla="*/ 0 w 773573"/>
                  <a:gd name="connsiteY3" fmla="*/ 721840 h 721840"/>
                  <a:gd name="connsiteX0" fmla="*/ 770815 w 773573"/>
                  <a:gd name="connsiteY0" fmla="*/ 1587 h 721840"/>
                  <a:gd name="connsiteX1" fmla="*/ 276392 w 773573"/>
                  <a:gd name="connsiteY1" fmla="*/ 278300 h 721840"/>
                  <a:gd name="connsiteX2" fmla="*/ 422628 w 773573"/>
                  <a:gd name="connsiteY2" fmla="*/ 516567 h 721840"/>
                  <a:gd name="connsiteX3" fmla="*/ 0 w 773573"/>
                  <a:gd name="connsiteY3" fmla="*/ 721840 h 721840"/>
                  <a:gd name="connsiteX0" fmla="*/ 770815 w 773573"/>
                  <a:gd name="connsiteY0" fmla="*/ 1587 h 721840"/>
                  <a:gd name="connsiteX1" fmla="*/ 276392 w 773573"/>
                  <a:gd name="connsiteY1" fmla="*/ 278300 h 721840"/>
                  <a:gd name="connsiteX2" fmla="*/ 422628 w 773573"/>
                  <a:gd name="connsiteY2" fmla="*/ 516567 h 721840"/>
                  <a:gd name="connsiteX3" fmla="*/ 0 w 773573"/>
                  <a:gd name="connsiteY3" fmla="*/ 721840 h 721840"/>
                </a:gdLst>
                <a:ahLst/>
                <a:cxnLst>
                  <a:cxn ang="0">
                    <a:pos x="connsiteX0" y="connsiteY0"/>
                  </a:cxn>
                  <a:cxn ang="0">
                    <a:pos x="connsiteX1" y="connsiteY1"/>
                  </a:cxn>
                  <a:cxn ang="0">
                    <a:pos x="connsiteX2" y="connsiteY2"/>
                  </a:cxn>
                  <a:cxn ang="0">
                    <a:pos x="connsiteX3" y="connsiteY3"/>
                  </a:cxn>
                </a:cxnLst>
                <a:rect l="l" t="t" r="r" b="b"/>
                <a:pathLst>
                  <a:path w="773573" h="721840">
                    <a:moveTo>
                      <a:pt x="770815" y="1587"/>
                    </a:moveTo>
                    <a:cubicBezTo>
                      <a:pt x="773573" y="0"/>
                      <a:pt x="258103" y="198973"/>
                      <a:pt x="276392" y="278300"/>
                    </a:cubicBezTo>
                    <a:cubicBezTo>
                      <a:pt x="259006" y="356052"/>
                      <a:pt x="428046" y="411686"/>
                      <a:pt x="422628" y="516567"/>
                    </a:cubicBezTo>
                    <a:cubicBezTo>
                      <a:pt x="429932" y="589436"/>
                      <a:pt x="161068" y="664437"/>
                      <a:pt x="0" y="721840"/>
                    </a:cubicBezTo>
                  </a:path>
                </a:pathLst>
              </a:custGeom>
              <a:ln w="28575">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endParaRPr lang="en-US"/>
              </a:p>
            </p:txBody>
          </p:sp>
        </p:grpSp>
        <p:sp>
          <p:nvSpPr>
            <p:cNvPr id="24" name="Oval 23"/>
            <p:cNvSpPr/>
            <p:nvPr/>
          </p:nvSpPr>
          <p:spPr>
            <a:xfrm>
              <a:off x="2983751" y="3733800"/>
              <a:ext cx="673849" cy="1524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E1"/>
                </a:solidFill>
              </a:endParaRPr>
            </a:p>
          </p:txBody>
        </p:sp>
      </p:grpSp>
      <p:sp>
        <p:nvSpPr>
          <p:cNvPr id="25" name="Rectangle 24"/>
          <p:cNvSpPr/>
          <p:nvPr/>
        </p:nvSpPr>
        <p:spPr>
          <a:xfrm>
            <a:off x="5638800" y="2073275"/>
            <a:ext cx="2438401" cy="74612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Object 1"/>
          <p:cNvGraphicFramePr>
            <a:graphicFrameLocks noChangeAspect="1"/>
          </p:cNvGraphicFramePr>
          <p:nvPr>
            <p:extLst>
              <p:ext uri="{D42A27DB-BD31-4B8C-83A1-F6EECF244321}">
                <p14:modId xmlns:p14="http://schemas.microsoft.com/office/powerpoint/2010/main" val="1321591749"/>
              </p:ext>
            </p:extLst>
          </p:nvPr>
        </p:nvGraphicFramePr>
        <p:xfrm>
          <a:off x="5278437" y="2225630"/>
          <a:ext cx="3779838" cy="2863940"/>
        </p:xfrm>
        <a:graphic>
          <a:graphicData uri="http://schemas.openxmlformats.org/presentationml/2006/ole">
            <mc:AlternateContent xmlns:mc="http://schemas.openxmlformats.org/markup-compatibility/2006">
              <mc:Choice xmlns:v="urn:schemas-microsoft-com:vml" Requires="v">
                <p:oleObj spid="_x0000_s22594" name="Equation" r:id="rId14" imgW="2781000" imgH="2108160" progId="Equation.3">
                  <p:embed/>
                </p:oleObj>
              </mc:Choice>
              <mc:Fallback>
                <p:oleObj name="Equation" r:id="rId14" imgW="2781000" imgH="2108160" progId="Equation.3">
                  <p:embed/>
                  <p:pic>
                    <p:nvPicPr>
                      <p:cNvPr id="0" name="Object 2"/>
                      <p:cNvPicPr>
                        <a:picLocks noChangeAspect="1" noChangeArrowheads="1"/>
                      </p:cNvPicPr>
                      <p:nvPr/>
                    </p:nvPicPr>
                    <p:blipFill>
                      <a:blip r:embed="rId15"/>
                      <a:srcRect/>
                      <a:stretch>
                        <a:fillRect/>
                      </a:stretch>
                    </p:blipFill>
                    <p:spPr bwMode="auto">
                      <a:xfrm>
                        <a:off x="5278437" y="2225630"/>
                        <a:ext cx="3779838" cy="2863940"/>
                      </a:xfrm>
                      <a:prstGeom prst="rect">
                        <a:avLst/>
                      </a:prstGeom>
                      <a:solidFill>
                        <a:srgbClr val="CCCCFF"/>
                      </a:solidFill>
                      <a:ln w="38100">
                        <a:solidFill>
                          <a:srgbClr val="6600FF"/>
                        </a:solidFill>
                        <a:miter lim="800000"/>
                        <a:headEnd/>
                        <a:tailEnd/>
                      </a:ln>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a:xfrm>
            <a:off x="152400" y="304800"/>
            <a:ext cx="6019800" cy="762000"/>
          </a:xfrm>
          <a:prstGeom prst="rect">
            <a:avLst/>
          </a:prstGeom>
          <a:solidFill>
            <a:srgbClr val="FFFFFF"/>
          </a:solidFill>
          <a:ln>
            <a:solidFill>
              <a:srgbClr val="663300"/>
            </a:solidFill>
          </a:ln>
        </p:spPr>
        <p:txBody>
          <a:bodyPr/>
          <a:lstStyle/>
          <a:p>
            <a:pPr fontAlgn="auto">
              <a:spcAft>
                <a:spcPts val="0"/>
              </a:spcAft>
              <a:defRPr/>
            </a:pPr>
            <a:r>
              <a:rPr lang="en-US" sz="2400" kern="0" dirty="0">
                <a:solidFill>
                  <a:schemeClr val="tx2"/>
                </a:solidFill>
                <a:latin typeface="+mn-lt"/>
                <a:ea typeface="+mj-ea"/>
                <a:cs typeface="+mj-cs"/>
              </a:rPr>
              <a:t>Equivalent  IV-Characteristics </a:t>
            </a:r>
          </a:p>
          <a:p>
            <a:pPr fontAlgn="auto">
              <a:spcAft>
                <a:spcPts val="0"/>
              </a:spcAft>
              <a:defRPr/>
            </a:pPr>
            <a:r>
              <a:rPr lang="en-US" sz="2400" kern="0" dirty="0">
                <a:solidFill>
                  <a:schemeClr val="tx2"/>
                </a:solidFill>
                <a:latin typeface="+mn-lt"/>
                <a:ea typeface="+mj-ea"/>
                <a:cs typeface="+mj-cs"/>
              </a:rPr>
              <a:t>              ---  for  serial </a:t>
            </a:r>
            <a:r>
              <a:rPr lang="en-US" sz="2400" kern="0" dirty="0" smtClean="0">
                <a:solidFill>
                  <a:schemeClr val="tx2"/>
                </a:solidFill>
                <a:latin typeface="+mn-lt"/>
                <a:ea typeface="+mj-ea"/>
                <a:cs typeface="+mj-cs"/>
              </a:rPr>
              <a:t>channels</a:t>
            </a:r>
            <a:endParaRPr lang="en-US" sz="2400" kern="0" dirty="0">
              <a:solidFill>
                <a:schemeClr val="tx2"/>
              </a:solidFill>
              <a:latin typeface="+mn-lt"/>
              <a:ea typeface="+mj-ea"/>
              <a:cs typeface="+mj-cs"/>
            </a:endParaRPr>
          </a:p>
        </p:txBody>
      </p:sp>
      <p:grpSp>
        <p:nvGrpSpPr>
          <p:cNvPr id="2" name="Group 1"/>
          <p:cNvGrpSpPr/>
          <p:nvPr/>
        </p:nvGrpSpPr>
        <p:grpSpPr>
          <a:xfrm>
            <a:off x="152400" y="3798887"/>
            <a:ext cx="8382000" cy="2678113"/>
            <a:chOff x="152400" y="3798887"/>
            <a:chExt cx="8382000" cy="2678113"/>
          </a:xfrm>
        </p:grpSpPr>
        <p:sp>
          <p:nvSpPr>
            <p:cNvPr id="13" name="TextBox 12"/>
            <p:cNvSpPr txBox="1"/>
            <p:nvPr/>
          </p:nvSpPr>
          <p:spPr>
            <a:xfrm>
              <a:off x="152400" y="3798887"/>
              <a:ext cx="8382000" cy="2678113"/>
            </a:xfrm>
            <a:prstGeom prst="rect">
              <a:avLst/>
            </a:prstGeom>
            <a:solidFill>
              <a:srgbClr val="FFFFFF"/>
            </a:solidFill>
            <a:ln>
              <a:solidFill>
                <a:srgbClr val="6600FF"/>
              </a:solidFill>
            </a:ln>
            <a:effectLst>
              <a:outerShdw blurRad="50800" dist="152400" dir="2700000" algn="tl" rotWithShape="0">
                <a:prstClr val="black">
                  <a:alpha val="40000"/>
                </a:prstClr>
              </a:outerShdw>
            </a:effectLst>
          </p:spPr>
          <p:txBody>
            <a:bodyPr>
              <a:spAutoFit/>
            </a:bodyPr>
            <a:lstStyle/>
            <a:p>
              <a:r>
                <a:rPr lang="en-US" sz="2400" dirty="0"/>
                <a:t>Passive potassium current can be implicitly expressed as</a:t>
              </a:r>
            </a:p>
            <a:p>
              <a:endParaRPr lang="en-US" sz="2400" dirty="0"/>
            </a:p>
            <a:p>
              <a:endParaRPr lang="en-US" sz="2400" dirty="0"/>
            </a:p>
            <a:p>
              <a:r>
                <a:rPr lang="en-US" sz="2400" dirty="0"/>
                <a:t>A standard circuit technique to represent the </a:t>
              </a:r>
              <a:r>
                <a:rPr lang="en-US" sz="2400" dirty="0">
                  <a:solidFill>
                    <a:srgbClr val="0070C0"/>
                  </a:solidFill>
                </a:rPr>
                <a:t>hysteresis</a:t>
              </a:r>
              <a:r>
                <a:rPr lang="en-US" sz="2400" dirty="0"/>
                <a:t> is to turn it into a singularly perturbed equation </a:t>
              </a:r>
            </a:p>
            <a:p>
              <a:endParaRPr lang="en-US" sz="2400" dirty="0"/>
            </a:p>
            <a:p>
              <a:r>
                <a:rPr lang="en-US" sz="2400" dirty="0"/>
                <a:t> </a:t>
              </a:r>
            </a:p>
          </p:txBody>
        </p:sp>
        <p:pic>
          <p:nvPicPr>
            <p:cNvPr id="25607" name="Picture 9"/>
            <p:cNvPicPr>
              <a:picLocks noChangeAspect="1" noChangeArrowheads="1"/>
            </p:cNvPicPr>
            <p:nvPr/>
          </p:nvPicPr>
          <p:blipFill>
            <a:blip r:embed="rId2"/>
            <a:srcRect/>
            <a:stretch>
              <a:fillRect/>
            </a:stretch>
          </p:blipFill>
          <p:spPr bwMode="auto">
            <a:xfrm>
              <a:off x="1676400" y="4332287"/>
              <a:ext cx="4572000" cy="609600"/>
            </a:xfrm>
            <a:prstGeom prst="rect">
              <a:avLst/>
            </a:prstGeom>
            <a:noFill/>
            <a:ln w="9525">
              <a:noFill/>
              <a:miter lim="800000"/>
              <a:headEnd/>
              <a:tailEnd/>
            </a:ln>
          </p:spPr>
        </p:pic>
        <p:pic>
          <p:nvPicPr>
            <p:cNvPr id="25608" name="Picture 9"/>
            <p:cNvPicPr>
              <a:picLocks noChangeAspect="1" noChangeArrowheads="1"/>
            </p:cNvPicPr>
            <p:nvPr/>
          </p:nvPicPr>
          <p:blipFill>
            <a:blip r:embed="rId2"/>
            <a:srcRect/>
            <a:stretch>
              <a:fillRect/>
            </a:stretch>
          </p:blipFill>
          <p:spPr bwMode="auto">
            <a:xfrm>
              <a:off x="1752600" y="5856287"/>
              <a:ext cx="4572000" cy="609600"/>
            </a:xfrm>
            <a:prstGeom prst="rect">
              <a:avLst/>
            </a:prstGeom>
            <a:noFill/>
            <a:ln w="9525">
              <a:noFill/>
              <a:miter lim="800000"/>
              <a:headEnd/>
              <a:tailEnd/>
            </a:ln>
          </p:spPr>
        </p:pic>
        <p:sp>
          <p:nvSpPr>
            <p:cNvPr id="15" name="TextBox 14"/>
            <p:cNvSpPr txBox="1"/>
            <p:nvPr/>
          </p:nvSpPr>
          <p:spPr>
            <a:xfrm>
              <a:off x="1600200" y="4332287"/>
              <a:ext cx="1074738" cy="584200"/>
            </a:xfrm>
            <a:prstGeom prst="rect">
              <a:avLst/>
            </a:prstGeom>
            <a:solidFill>
              <a:srgbClr val="FFFFFF"/>
            </a:solidFill>
          </p:spPr>
          <p:txBody>
            <a:bodyPr>
              <a:spAutoFit/>
            </a:bodyPr>
            <a:lstStyle/>
            <a:p>
              <a:pPr>
                <a:defRPr/>
              </a:pPr>
              <a:r>
                <a:rPr lang="en-US" dirty="0"/>
                <a:t>          </a:t>
              </a:r>
              <a:r>
                <a:rPr lang="en-US" sz="3200" dirty="0">
                  <a:latin typeface="+mj-lt"/>
                </a:rPr>
                <a:t>0</a:t>
              </a:r>
            </a:p>
          </p:txBody>
        </p:sp>
      </p:grpSp>
      <p:grpSp>
        <p:nvGrpSpPr>
          <p:cNvPr id="3" name="Group 2"/>
          <p:cNvGrpSpPr/>
          <p:nvPr/>
        </p:nvGrpSpPr>
        <p:grpSpPr>
          <a:xfrm>
            <a:off x="152400" y="1295400"/>
            <a:ext cx="4027488" cy="1524000"/>
            <a:chOff x="152400" y="1295400"/>
            <a:chExt cx="4027488" cy="1524000"/>
          </a:xfrm>
        </p:grpSpPr>
        <p:pic>
          <p:nvPicPr>
            <p:cNvPr id="44040" name="Picture 8"/>
            <p:cNvPicPr>
              <a:picLocks noChangeAspect="1" noChangeArrowheads="1"/>
            </p:cNvPicPr>
            <p:nvPr/>
          </p:nvPicPr>
          <p:blipFill>
            <a:blip r:embed="rId3"/>
            <a:srcRect/>
            <a:stretch>
              <a:fillRect/>
            </a:stretch>
          </p:blipFill>
          <p:spPr bwMode="auto">
            <a:xfrm>
              <a:off x="152400" y="1295400"/>
              <a:ext cx="4027488" cy="1524000"/>
            </a:xfrm>
            <a:prstGeom prst="rect">
              <a:avLst/>
            </a:prstGeom>
            <a:noFill/>
            <a:ln w="9525">
              <a:solidFill>
                <a:srgbClr val="663300"/>
              </a:solidFill>
              <a:miter lim="800000"/>
              <a:headEnd/>
              <a:tailEnd/>
            </a:ln>
            <a:effectLst>
              <a:outerShdw blurRad="50800" dist="152400" dir="2700000" algn="tl" rotWithShape="0">
                <a:prstClr val="black">
                  <a:alpha val="40000"/>
                </a:prstClr>
              </a:outerShdw>
            </a:effectLst>
          </p:spPr>
        </p:pic>
        <p:sp>
          <p:nvSpPr>
            <p:cNvPr id="25" name="Freeform 24"/>
            <p:cNvSpPr/>
            <p:nvPr/>
          </p:nvSpPr>
          <p:spPr>
            <a:xfrm>
              <a:off x="2971800" y="1598613"/>
              <a:ext cx="762000" cy="736600"/>
            </a:xfrm>
            <a:custGeom>
              <a:avLst/>
              <a:gdLst>
                <a:gd name="connsiteX0" fmla="*/ 764499 w 764499"/>
                <a:gd name="connsiteY0" fmla="*/ 0 h 734518"/>
                <a:gd name="connsiteX1" fmla="*/ 494676 w 764499"/>
                <a:gd name="connsiteY1" fmla="*/ 224853 h 734518"/>
                <a:gd name="connsiteX2" fmla="*/ 479685 w 764499"/>
                <a:gd name="connsiteY2" fmla="*/ 614597 h 734518"/>
                <a:gd name="connsiteX3" fmla="*/ 0 w 764499"/>
                <a:gd name="connsiteY3" fmla="*/ 734518 h 734518"/>
                <a:gd name="connsiteX4" fmla="*/ 0 w 764499"/>
                <a:gd name="connsiteY4" fmla="*/ 734518 h 734518"/>
                <a:gd name="connsiteX0" fmla="*/ 764499 w 764499"/>
                <a:gd name="connsiteY0" fmla="*/ 0 h 737017"/>
                <a:gd name="connsiteX1" fmla="*/ 479685 w 764499"/>
                <a:gd name="connsiteY1" fmla="*/ 614597 h 737017"/>
                <a:gd name="connsiteX2" fmla="*/ 0 w 764499"/>
                <a:gd name="connsiteY2" fmla="*/ 734518 h 737017"/>
                <a:gd name="connsiteX3" fmla="*/ 0 w 764499"/>
                <a:gd name="connsiteY3" fmla="*/ 734518 h 737017"/>
                <a:gd name="connsiteX0" fmla="*/ 764499 w 988102"/>
                <a:gd name="connsiteY0" fmla="*/ 0 h 737017"/>
                <a:gd name="connsiteX1" fmla="*/ 860685 w 988102"/>
                <a:gd name="connsiteY1" fmla="*/ 614597 h 737017"/>
                <a:gd name="connsiteX2" fmla="*/ 0 w 988102"/>
                <a:gd name="connsiteY2" fmla="*/ 734518 h 737017"/>
                <a:gd name="connsiteX3" fmla="*/ 0 w 988102"/>
                <a:gd name="connsiteY3" fmla="*/ 734518 h 737017"/>
                <a:gd name="connsiteX0" fmla="*/ 764499 w 884420"/>
                <a:gd name="connsiteY0" fmla="*/ 0 h 737017"/>
                <a:gd name="connsiteX1" fmla="*/ 860685 w 884420"/>
                <a:gd name="connsiteY1" fmla="*/ 614597 h 737017"/>
                <a:gd name="connsiteX2" fmla="*/ 0 w 884420"/>
                <a:gd name="connsiteY2" fmla="*/ 734518 h 737017"/>
                <a:gd name="connsiteX3" fmla="*/ 0 w 884420"/>
                <a:gd name="connsiteY3" fmla="*/ 734518 h 737017"/>
                <a:gd name="connsiteX0" fmla="*/ 764499 w 993098"/>
                <a:gd name="connsiteY0" fmla="*/ 87442 h 824459"/>
                <a:gd name="connsiteX1" fmla="*/ 794478 w 993098"/>
                <a:gd name="connsiteY1" fmla="*/ 102433 h 824459"/>
                <a:gd name="connsiteX2" fmla="*/ 860685 w 993098"/>
                <a:gd name="connsiteY2" fmla="*/ 702039 h 824459"/>
                <a:gd name="connsiteX3" fmla="*/ 0 w 993098"/>
                <a:gd name="connsiteY3" fmla="*/ 821960 h 824459"/>
                <a:gd name="connsiteX4" fmla="*/ 0 w 993098"/>
                <a:gd name="connsiteY4" fmla="*/ 821960 h 824459"/>
                <a:gd name="connsiteX0" fmla="*/ 764499 w 1098237"/>
                <a:gd name="connsiteY0" fmla="*/ 213609 h 950626"/>
                <a:gd name="connsiteX1" fmla="*/ 794478 w 1098237"/>
                <a:gd name="connsiteY1" fmla="*/ 228600 h 950626"/>
                <a:gd name="connsiteX2" fmla="*/ 860685 w 1098237"/>
                <a:gd name="connsiteY2" fmla="*/ 828206 h 950626"/>
                <a:gd name="connsiteX3" fmla="*/ 0 w 1098237"/>
                <a:gd name="connsiteY3" fmla="*/ 948127 h 950626"/>
                <a:gd name="connsiteX4" fmla="*/ 0 w 1098237"/>
                <a:gd name="connsiteY4" fmla="*/ 948127 h 950626"/>
                <a:gd name="connsiteX0" fmla="*/ 764499 w 1098237"/>
                <a:gd name="connsiteY0" fmla="*/ 213609 h 950626"/>
                <a:gd name="connsiteX1" fmla="*/ 794478 w 1098237"/>
                <a:gd name="connsiteY1" fmla="*/ 228600 h 950626"/>
                <a:gd name="connsiteX2" fmla="*/ 860685 w 1098237"/>
                <a:gd name="connsiteY2" fmla="*/ 828206 h 950626"/>
                <a:gd name="connsiteX3" fmla="*/ 0 w 1098237"/>
                <a:gd name="connsiteY3" fmla="*/ 948127 h 950626"/>
                <a:gd name="connsiteX4" fmla="*/ 0 w 1098237"/>
                <a:gd name="connsiteY4" fmla="*/ 948127 h 950626"/>
                <a:gd name="connsiteX0" fmla="*/ 764499 w 1403037"/>
                <a:gd name="connsiteY0" fmla="*/ 213609 h 950626"/>
                <a:gd name="connsiteX1" fmla="*/ 1099278 w 1403037"/>
                <a:gd name="connsiteY1" fmla="*/ 228600 h 950626"/>
                <a:gd name="connsiteX2" fmla="*/ 860685 w 1403037"/>
                <a:gd name="connsiteY2" fmla="*/ 828206 h 950626"/>
                <a:gd name="connsiteX3" fmla="*/ 0 w 1403037"/>
                <a:gd name="connsiteY3" fmla="*/ 948127 h 950626"/>
                <a:gd name="connsiteX4" fmla="*/ 0 w 1403037"/>
                <a:gd name="connsiteY4" fmla="*/ 948127 h 950626"/>
                <a:gd name="connsiteX0" fmla="*/ 764499 w 1403037"/>
                <a:gd name="connsiteY0" fmla="*/ 213609 h 950626"/>
                <a:gd name="connsiteX1" fmla="*/ 1099278 w 1403037"/>
                <a:gd name="connsiteY1" fmla="*/ 228600 h 950626"/>
                <a:gd name="connsiteX2" fmla="*/ 1098341 w 1403037"/>
                <a:gd name="connsiteY2" fmla="*/ 385684 h 950626"/>
                <a:gd name="connsiteX3" fmla="*/ 860685 w 1403037"/>
                <a:gd name="connsiteY3" fmla="*/ 828206 h 950626"/>
                <a:gd name="connsiteX4" fmla="*/ 0 w 1403037"/>
                <a:gd name="connsiteY4" fmla="*/ 948127 h 950626"/>
                <a:gd name="connsiteX5" fmla="*/ 0 w 1403037"/>
                <a:gd name="connsiteY5" fmla="*/ 948127 h 950626"/>
                <a:gd name="connsiteX0" fmla="*/ 764499 w 1403037"/>
                <a:gd name="connsiteY0" fmla="*/ 213609 h 950626"/>
                <a:gd name="connsiteX1" fmla="*/ 1099278 w 1403037"/>
                <a:gd name="connsiteY1" fmla="*/ 228600 h 950626"/>
                <a:gd name="connsiteX2" fmla="*/ 1098341 w 1403037"/>
                <a:gd name="connsiteY2" fmla="*/ 385684 h 950626"/>
                <a:gd name="connsiteX3" fmla="*/ 1088816 w 1403037"/>
                <a:gd name="connsiteY3" fmla="*/ 385684 h 950626"/>
                <a:gd name="connsiteX4" fmla="*/ 860685 w 1403037"/>
                <a:gd name="connsiteY4" fmla="*/ 828206 h 950626"/>
                <a:gd name="connsiteX5" fmla="*/ 0 w 1403037"/>
                <a:gd name="connsiteY5" fmla="*/ 948127 h 950626"/>
                <a:gd name="connsiteX6" fmla="*/ 0 w 1403037"/>
                <a:gd name="connsiteY6" fmla="*/ 948127 h 950626"/>
                <a:gd name="connsiteX0" fmla="*/ 764499 w 1403037"/>
                <a:gd name="connsiteY0" fmla="*/ 213609 h 950626"/>
                <a:gd name="connsiteX1" fmla="*/ 1099278 w 1403037"/>
                <a:gd name="connsiteY1" fmla="*/ 228600 h 950626"/>
                <a:gd name="connsiteX2" fmla="*/ 1098341 w 1403037"/>
                <a:gd name="connsiteY2" fmla="*/ 385684 h 950626"/>
                <a:gd name="connsiteX3" fmla="*/ 860685 w 1403037"/>
                <a:gd name="connsiteY3" fmla="*/ 828206 h 950626"/>
                <a:gd name="connsiteX4" fmla="*/ 0 w 1403037"/>
                <a:gd name="connsiteY4" fmla="*/ 948127 h 950626"/>
                <a:gd name="connsiteX5" fmla="*/ 0 w 1403037"/>
                <a:gd name="connsiteY5" fmla="*/ 948127 h 950626"/>
                <a:gd name="connsiteX0" fmla="*/ 764499 w 1098341"/>
                <a:gd name="connsiteY0" fmla="*/ 0 h 737017"/>
                <a:gd name="connsiteX1" fmla="*/ 1098341 w 1098341"/>
                <a:gd name="connsiteY1" fmla="*/ 172075 h 737017"/>
                <a:gd name="connsiteX2" fmla="*/ 860685 w 1098341"/>
                <a:gd name="connsiteY2" fmla="*/ 614597 h 737017"/>
                <a:gd name="connsiteX3" fmla="*/ 0 w 1098341"/>
                <a:gd name="connsiteY3" fmla="*/ 734518 h 737017"/>
                <a:gd name="connsiteX4" fmla="*/ 0 w 1098341"/>
                <a:gd name="connsiteY4" fmla="*/ 734518 h 737017"/>
                <a:gd name="connsiteX0" fmla="*/ 764499 w 1217690"/>
                <a:gd name="connsiteY0" fmla="*/ 114404 h 851421"/>
                <a:gd name="connsiteX1" fmla="*/ 1162050 w 1217690"/>
                <a:gd name="connsiteY1" fmla="*/ 28679 h 851421"/>
                <a:gd name="connsiteX2" fmla="*/ 1098341 w 1217690"/>
                <a:gd name="connsiteY2" fmla="*/ 286479 h 851421"/>
                <a:gd name="connsiteX3" fmla="*/ 860685 w 1217690"/>
                <a:gd name="connsiteY3" fmla="*/ 729001 h 851421"/>
                <a:gd name="connsiteX4" fmla="*/ 0 w 1217690"/>
                <a:gd name="connsiteY4" fmla="*/ 848922 h 851421"/>
                <a:gd name="connsiteX5" fmla="*/ 0 w 1217690"/>
                <a:gd name="connsiteY5" fmla="*/ 848922 h 851421"/>
                <a:gd name="connsiteX0" fmla="*/ 764499 w 1098341"/>
                <a:gd name="connsiteY0" fmla="*/ 1587 h 738604"/>
                <a:gd name="connsiteX1" fmla="*/ 476250 w 1098341"/>
                <a:gd name="connsiteY1" fmla="*/ 296862 h 738604"/>
                <a:gd name="connsiteX2" fmla="*/ 1098341 w 1098341"/>
                <a:gd name="connsiteY2" fmla="*/ 173662 h 738604"/>
                <a:gd name="connsiteX3" fmla="*/ 860685 w 1098341"/>
                <a:gd name="connsiteY3" fmla="*/ 616184 h 738604"/>
                <a:gd name="connsiteX4" fmla="*/ 0 w 1098341"/>
                <a:gd name="connsiteY4" fmla="*/ 736105 h 738604"/>
                <a:gd name="connsiteX5" fmla="*/ 0 w 1098341"/>
                <a:gd name="connsiteY5" fmla="*/ 736105 h 738604"/>
                <a:gd name="connsiteX0" fmla="*/ 1145499 w 1148257"/>
                <a:gd name="connsiteY0" fmla="*/ 1587 h 891004"/>
                <a:gd name="connsiteX1" fmla="*/ 476250 w 1148257"/>
                <a:gd name="connsiteY1" fmla="*/ 449262 h 891004"/>
                <a:gd name="connsiteX2" fmla="*/ 1098341 w 1148257"/>
                <a:gd name="connsiteY2" fmla="*/ 326062 h 891004"/>
                <a:gd name="connsiteX3" fmla="*/ 860685 w 1148257"/>
                <a:gd name="connsiteY3" fmla="*/ 768584 h 891004"/>
                <a:gd name="connsiteX4" fmla="*/ 0 w 1148257"/>
                <a:gd name="connsiteY4" fmla="*/ 888505 h 891004"/>
                <a:gd name="connsiteX5" fmla="*/ 0 w 1148257"/>
                <a:gd name="connsiteY5" fmla="*/ 888505 h 891004"/>
                <a:gd name="connsiteX0" fmla="*/ 1145499 w 1148257"/>
                <a:gd name="connsiteY0" fmla="*/ 1587 h 891004"/>
                <a:gd name="connsiteX1" fmla="*/ 476250 w 1148257"/>
                <a:gd name="connsiteY1" fmla="*/ 449262 h 891004"/>
                <a:gd name="connsiteX2" fmla="*/ 1098341 w 1148257"/>
                <a:gd name="connsiteY2" fmla="*/ 326062 h 891004"/>
                <a:gd name="connsiteX3" fmla="*/ 860685 w 1148257"/>
                <a:gd name="connsiteY3" fmla="*/ 768584 h 891004"/>
                <a:gd name="connsiteX4" fmla="*/ 0 w 1148257"/>
                <a:gd name="connsiteY4" fmla="*/ 888505 h 891004"/>
                <a:gd name="connsiteX5" fmla="*/ 0 w 1148257"/>
                <a:gd name="connsiteY5" fmla="*/ 888505 h 891004"/>
                <a:gd name="connsiteX0" fmla="*/ 1145499 w 1174541"/>
                <a:gd name="connsiteY0" fmla="*/ 1587 h 891004"/>
                <a:gd name="connsiteX1" fmla="*/ 476250 w 1174541"/>
                <a:gd name="connsiteY1" fmla="*/ 449262 h 891004"/>
                <a:gd name="connsiteX2" fmla="*/ 1174541 w 1174541"/>
                <a:gd name="connsiteY2" fmla="*/ 402262 h 891004"/>
                <a:gd name="connsiteX3" fmla="*/ 860685 w 1174541"/>
                <a:gd name="connsiteY3" fmla="*/ 768584 h 891004"/>
                <a:gd name="connsiteX4" fmla="*/ 0 w 1174541"/>
                <a:gd name="connsiteY4" fmla="*/ 888505 h 891004"/>
                <a:gd name="connsiteX5" fmla="*/ 0 w 1174541"/>
                <a:gd name="connsiteY5" fmla="*/ 888505 h 891004"/>
                <a:gd name="connsiteX0" fmla="*/ 1145499 w 1174541"/>
                <a:gd name="connsiteY0" fmla="*/ 1587 h 891004"/>
                <a:gd name="connsiteX1" fmla="*/ 933450 w 1174541"/>
                <a:gd name="connsiteY1" fmla="*/ 220662 h 891004"/>
                <a:gd name="connsiteX2" fmla="*/ 1174541 w 1174541"/>
                <a:gd name="connsiteY2" fmla="*/ 402262 h 891004"/>
                <a:gd name="connsiteX3" fmla="*/ 860685 w 1174541"/>
                <a:gd name="connsiteY3" fmla="*/ 768584 h 891004"/>
                <a:gd name="connsiteX4" fmla="*/ 0 w 1174541"/>
                <a:gd name="connsiteY4" fmla="*/ 888505 h 891004"/>
                <a:gd name="connsiteX5" fmla="*/ 0 w 1174541"/>
                <a:gd name="connsiteY5" fmla="*/ 888505 h 891004"/>
                <a:gd name="connsiteX0" fmla="*/ 1145499 w 1174541"/>
                <a:gd name="connsiteY0" fmla="*/ 1587 h 891004"/>
                <a:gd name="connsiteX1" fmla="*/ 933450 w 1174541"/>
                <a:gd name="connsiteY1" fmla="*/ 220662 h 891004"/>
                <a:gd name="connsiteX2" fmla="*/ 1174541 w 1174541"/>
                <a:gd name="connsiteY2" fmla="*/ 402262 h 891004"/>
                <a:gd name="connsiteX3" fmla="*/ 860685 w 1174541"/>
                <a:gd name="connsiteY3" fmla="*/ 768584 h 891004"/>
                <a:gd name="connsiteX4" fmla="*/ 0 w 1174541"/>
                <a:gd name="connsiteY4" fmla="*/ 888505 h 891004"/>
                <a:gd name="connsiteX5" fmla="*/ 152400 w 1174541"/>
                <a:gd name="connsiteY5" fmla="*/ 507505 h 891004"/>
                <a:gd name="connsiteX0" fmla="*/ 993099 w 1022141"/>
                <a:gd name="connsiteY0" fmla="*/ 1587 h 786124"/>
                <a:gd name="connsiteX1" fmla="*/ 781050 w 1022141"/>
                <a:gd name="connsiteY1" fmla="*/ 220662 h 786124"/>
                <a:gd name="connsiteX2" fmla="*/ 1022141 w 1022141"/>
                <a:gd name="connsiteY2" fmla="*/ 402262 h 786124"/>
                <a:gd name="connsiteX3" fmla="*/ 708285 w 1022141"/>
                <a:gd name="connsiteY3" fmla="*/ 768584 h 786124"/>
                <a:gd name="connsiteX4" fmla="*/ 0 w 1022141"/>
                <a:gd name="connsiteY4" fmla="*/ 507505 h 786124"/>
                <a:gd name="connsiteX0" fmla="*/ 688299 w 717341"/>
                <a:gd name="connsiteY0" fmla="*/ 1587 h 866696"/>
                <a:gd name="connsiteX1" fmla="*/ 476250 w 717341"/>
                <a:gd name="connsiteY1" fmla="*/ 220662 h 866696"/>
                <a:gd name="connsiteX2" fmla="*/ 717341 w 717341"/>
                <a:gd name="connsiteY2" fmla="*/ 402262 h 866696"/>
                <a:gd name="connsiteX3" fmla="*/ 403485 w 717341"/>
                <a:gd name="connsiteY3" fmla="*/ 768584 h 866696"/>
                <a:gd name="connsiteX4" fmla="*/ 0 w 717341"/>
                <a:gd name="connsiteY4" fmla="*/ 812305 h 866696"/>
                <a:gd name="connsiteX0" fmla="*/ 688299 w 717341"/>
                <a:gd name="connsiteY0" fmla="*/ 1587 h 812305"/>
                <a:gd name="connsiteX1" fmla="*/ 476250 w 717341"/>
                <a:gd name="connsiteY1" fmla="*/ 220662 h 812305"/>
                <a:gd name="connsiteX2" fmla="*/ 717341 w 717341"/>
                <a:gd name="connsiteY2" fmla="*/ 402262 h 812305"/>
                <a:gd name="connsiteX3" fmla="*/ 403485 w 717341"/>
                <a:gd name="connsiteY3" fmla="*/ 768584 h 812305"/>
                <a:gd name="connsiteX4" fmla="*/ 0 w 717341"/>
                <a:gd name="connsiteY4" fmla="*/ 812305 h 812305"/>
                <a:gd name="connsiteX0" fmla="*/ 688299 w 717341"/>
                <a:gd name="connsiteY0" fmla="*/ 1587 h 812305"/>
                <a:gd name="connsiteX1" fmla="*/ 476250 w 717341"/>
                <a:gd name="connsiteY1" fmla="*/ 220662 h 812305"/>
                <a:gd name="connsiteX2" fmla="*/ 717341 w 717341"/>
                <a:gd name="connsiteY2" fmla="*/ 402262 h 812305"/>
                <a:gd name="connsiteX3" fmla="*/ 0 w 717341"/>
                <a:gd name="connsiteY3" fmla="*/ 812305 h 812305"/>
                <a:gd name="connsiteX0" fmla="*/ 688299 w 796107"/>
                <a:gd name="connsiteY0" fmla="*/ 1587 h 812305"/>
                <a:gd name="connsiteX1" fmla="*/ 476250 w 796107"/>
                <a:gd name="connsiteY1" fmla="*/ 220662 h 812305"/>
                <a:gd name="connsiteX2" fmla="*/ 472598 w 796107"/>
                <a:gd name="connsiteY2" fmla="*/ 225844 h 812305"/>
                <a:gd name="connsiteX3" fmla="*/ 717341 w 796107"/>
                <a:gd name="connsiteY3" fmla="*/ 402262 h 812305"/>
                <a:gd name="connsiteX4" fmla="*/ 0 w 796107"/>
                <a:gd name="connsiteY4" fmla="*/ 812305 h 812305"/>
                <a:gd name="connsiteX0" fmla="*/ 688299 w 796107"/>
                <a:gd name="connsiteY0" fmla="*/ 1587 h 812305"/>
                <a:gd name="connsiteX1" fmla="*/ 476250 w 796107"/>
                <a:gd name="connsiteY1" fmla="*/ 220662 h 812305"/>
                <a:gd name="connsiteX2" fmla="*/ 472598 w 796107"/>
                <a:gd name="connsiteY2" fmla="*/ 225844 h 812305"/>
                <a:gd name="connsiteX3" fmla="*/ 717341 w 796107"/>
                <a:gd name="connsiteY3" fmla="*/ 402262 h 812305"/>
                <a:gd name="connsiteX4" fmla="*/ 0 w 796107"/>
                <a:gd name="connsiteY4" fmla="*/ 812305 h 812305"/>
                <a:gd name="connsiteX0" fmla="*/ 688299 w 796107"/>
                <a:gd name="connsiteY0" fmla="*/ 1587 h 812305"/>
                <a:gd name="connsiteX1" fmla="*/ 476250 w 796107"/>
                <a:gd name="connsiteY1" fmla="*/ 220662 h 812305"/>
                <a:gd name="connsiteX2" fmla="*/ 472598 w 796107"/>
                <a:gd name="connsiteY2" fmla="*/ 225844 h 812305"/>
                <a:gd name="connsiteX3" fmla="*/ 717341 w 796107"/>
                <a:gd name="connsiteY3" fmla="*/ 402262 h 812305"/>
                <a:gd name="connsiteX4" fmla="*/ 0 w 796107"/>
                <a:gd name="connsiteY4" fmla="*/ 812305 h 812305"/>
                <a:gd name="connsiteX0" fmla="*/ 688299 w 796107"/>
                <a:gd name="connsiteY0" fmla="*/ 1587 h 812305"/>
                <a:gd name="connsiteX1" fmla="*/ 476250 w 796107"/>
                <a:gd name="connsiteY1" fmla="*/ 220662 h 812305"/>
                <a:gd name="connsiteX2" fmla="*/ 472598 w 796107"/>
                <a:gd name="connsiteY2" fmla="*/ 225844 h 812305"/>
                <a:gd name="connsiteX3" fmla="*/ 717341 w 796107"/>
                <a:gd name="connsiteY3" fmla="*/ 402262 h 812305"/>
                <a:gd name="connsiteX4" fmla="*/ 0 w 796107"/>
                <a:gd name="connsiteY4" fmla="*/ 812305 h 812305"/>
                <a:gd name="connsiteX0" fmla="*/ 612099 w 796107"/>
                <a:gd name="connsiteY0" fmla="*/ 1587 h 736105"/>
                <a:gd name="connsiteX1" fmla="*/ 476250 w 796107"/>
                <a:gd name="connsiteY1" fmla="*/ 144462 h 736105"/>
                <a:gd name="connsiteX2" fmla="*/ 472598 w 796107"/>
                <a:gd name="connsiteY2" fmla="*/ 149644 h 736105"/>
                <a:gd name="connsiteX3" fmla="*/ 717341 w 796107"/>
                <a:gd name="connsiteY3" fmla="*/ 326062 h 736105"/>
                <a:gd name="connsiteX4" fmla="*/ 0 w 796107"/>
                <a:gd name="connsiteY4" fmla="*/ 736105 h 736105"/>
                <a:gd name="connsiteX0" fmla="*/ 612099 w 796107"/>
                <a:gd name="connsiteY0" fmla="*/ 1587 h 736105"/>
                <a:gd name="connsiteX1" fmla="*/ 476250 w 796107"/>
                <a:gd name="connsiteY1" fmla="*/ 144462 h 736105"/>
                <a:gd name="connsiteX2" fmla="*/ 472598 w 796107"/>
                <a:gd name="connsiteY2" fmla="*/ 149644 h 736105"/>
                <a:gd name="connsiteX3" fmla="*/ 717341 w 796107"/>
                <a:gd name="connsiteY3" fmla="*/ 326062 h 736105"/>
                <a:gd name="connsiteX4" fmla="*/ 0 w 796107"/>
                <a:gd name="connsiteY4" fmla="*/ 736105 h 736105"/>
                <a:gd name="connsiteX0" fmla="*/ 612099 w 717341"/>
                <a:gd name="connsiteY0" fmla="*/ 1587 h 736105"/>
                <a:gd name="connsiteX1" fmla="*/ 476250 w 717341"/>
                <a:gd name="connsiteY1" fmla="*/ 144462 h 736105"/>
                <a:gd name="connsiteX2" fmla="*/ 472598 w 717341"/>
                <a:gd name="connsiteY2" fmla="*/ 149644 h 736105"/>
                <a:gd name="connsiteX3" fmla="*/ 717341 w 717341"/>
                <a:gd name="connsiteY3" fmla="*/ 326062 h 736105"/>
                <a:gd name="connsiteX4" fmla="*/ 0 w 717341"/>
                <a:gd name="connsiteY4" fmla="*/ 736105 h 736105"/>
                <a:gd name="connsiteX0" fmla="*/ 612099 w 717341"/>
                <a:gd name="connsiteY0" fmla="*/ 1587 h 736105"/>
                <a:gd name="connsiteX1" fmla="*/ 476250 w 717341"/>
                <a:gd name="connsiteY1" fmla="*/ 144462 h 736105"/>
                <a:gd name="connsiteX2" fmla="*/ 472598 w 717341"/>
                <a:gd name="connsiteY2" fmla="*/ 149644 h 736105"/>
                <a:gd name="connsiteX3" fmla="*/ 717341 w 717341"/>
                <a:gd name="connsiteY3" fmla="*/ 326062 h 736105"/>
                <a:gd name="connsiteX4" fmla="*/ 0 w 717341"/>
                <a:gd name="connsiteY4" fmla="*/ 736105 h 736105"/>
                <a:gd name="connsiteX0" fmla="*/ 612099 w 717341"/>
                <a:gd name="connsiteY0" fmla="*/ 1587 h 736105"/>
                <a:gd name="connsiteX1" fmla="*/ 476250 w 717341"/>
                <a:gd name="connsiteY1" fmla="*/ 144462 h 736105"/>
                <a:gd name="connsiteX2" fmla="*/ 472598 w 717341"/>
                <a:gd name="connsiteY2" fmla="*/ 149644 h 736105"/>
                <a:gd name="connsiteX3" fmla="*/ 717341 w 717341"/>
                <a:gd name="connsiteY3" fmla="*/ 326062 h 736105"/>
                <a:gd name="connsiteX4" fmla="*/ 0 w 717341"/>
                <a:gd name="connsiteY4" fmla="*/ 736105 h 736105"/>
                <a:gd name="connsiteX0" fmla="*/ 612099 w 833784"/>
                <a:gd name="connsiteY0" fmla="*/ 1587 h 736105"/>
                <a:gd name="connsiteX1" fmla="*/ 476250 w 833784"/>
                <a:gd name="connsiteY1" fmla="*/ 144462 h 736105"/>
                <a:gd name="connsiteX2" fmla="*/ 472598 w 833784"/>
                <a:gd name="connsiteY2" fmla="*/ 149644 h 736105"/>
                <a:gd name="connsiteX3" fmla="*/ 717341 w 833784"/>
                <a:gd name="connsiteY3" fmla="*/ 326062 h 736105"/>
                <a:gd name="connsiteX4" fmla="*/ 714227 w 833784"/>
                <a:gd name="connsiteY4" fmla="*/ 329681 h 736105"/>
                <a:gd name="connsiteX5" fmla="*/ 0 w 833784"/>
                <a:gd name="connsiteY5" fmla="*/ 736105 h 736105"/>
                <a:gd name="connsiteX0" fmla="*/ 612099 w 757612"/>
                <a:gd name="connsiteY0" fmla="*/ 1587 h 736105"/>
                <a:gd name="connsiteX1" fmla="*/ 476250 w 757612"/>
                <a:gd name="connsiteY1" fmla="*/ 144462 h 736105"/>
                <a:gd name="connsiteX2" fmla="*/ 472598 w 757612"/>
                <a:gd name="connsiteY2" fmla="*/ 149644 h 736105"/>
                <a:gd name="connsiteX3" fmla="*/ 717341 w 757612"/>
                <a:gd name="connsiteY3" fmla="*/ 326062 h 736105"/>
                <a:gd name="connsiteX4" fmla="*/ 714227 w 757612"/>
                <a:gd name="connsiteY4" fmla="*/ 329681 h 736105"/>
                <a:gd name="connsiteX5" fmla="*/ 0 w 757612"/>
                <a:gd name="connsiteY5" fmla="*/ 736105 h 736105"/>
                <a:gd name="connsiteX0" fmla="*/ 612099 w 757612"/>
                <a:gd name="connsiteY0" fmla="*/ 1587 h 736105"/>
                <a:gd name="connsiteX1" fmla="*/ 476250 w 757612"/>
                <a:gd name="connsiteY1" fmla="*/ 144462 h 736105"/>
                <a:gd name="connsiteX2" fmla="*/ 472598 w 757612"/>
                <a:gd name="connsiteY2" fmla="*/ 149644 h 736105"/>
                <a:gd name="connsiteX3" fmla="*/ 717341 w 757612"/>
                <a:gd name="connsiteY3" fmla="*/ 326062 h 736105"/>
                <a:gd name="connsiteX4" fmla="*/ 714227 w 757612"/>
                <a:gd name="connsiteY4" fmla="*/ 329681 h 736105"/>
                <a:gd name="connsiteX5" fmla="*/ 0 w 757612"/>
                <a:gd name="connsiteY5" fmla="*/ 736105 h 736105"/>
                <a:gd name="connsiteX0" fmla="*/ 612099 w 717341"/>
                <a:gd name="connsiteY0" fmla="*/ 1587 h 736105"/>
                <a:gd name="connsiteX1" fmla="*/ 476250 w 717341"/>
                <a:gd name="connsiteY1" fmla="*/ 144462 h 736105"/>
                <a:gd name="connsiteX2" fmla="*/ 472598 w 717341"/>
                <a:gd name="connsiteY2" fmla="*/ 149644 h 736105"/>
                <a:gd name="connsiteX3" fmla="*/ 717341 w 717341"/>
                <a:gd name="connsiteY3" fmla="*/ 326062 h 736105"/>
                <a:gd name="connsiteX4" fmla="*/ 0 w 717341"/>
                <a:gd name="connsiteY4" fmla="*/ 736105 h 736105"/>
                <a:gd name="connsiteX0" fmla="*/ 612099 w 717341"/>
                <a:gd name="connsiteY0" fmla="*/ 1587 h 736105"/>
                <a:gd name="connsiteX1" fmla="*/ 476250 w 717341"/>
                <a:gd name="connsiteY1" fmla="*/ 144462 h 736105"/>
                <a:gd name="connsiteX2" fmla="*/ 472598 w 717341"/>
                <a:gd name="connsiteY2" fmla="*/ 149644 h 736105"/>
                <a:gd name="connsiteX3" fmla="*/ 717341 w 717341"/>
                <a:gd name="connsiteY3" fmla="*/ 326062 h 736105"/>
                <a:gd name="connsiteX4" fmla="*/ 0 w 717341"/>
                <a:gd name="connsiteY4" fmla="*/ 736105 h 736105"/>
                <a:gd name="connsiteX0" fmla="*/ 612099 w 829046"/>
                <a:gd name="connsiteY0" fmla="*/ 1587 h 736105"/>
                <a:gd name="connsiteX1" fmla="*/ 476250 w 829046"/>
                <a:gd name="connsiteY1" fmla="*/ 144462 h 736105"/>
                <a:gd name="connsiteX2" fmla="*/ 472598 w 829046"/>
                <a:gd name="connsiteY2" fmla="*/ 149644 h 736105"/>
                <a:gd name="connsiteX3" fmla="*/ 717341 w 829046"/>
                <a:gd name="connsiteY3" fmla="*/ 326062 h 736105"/>
                <a:gd name="connsiteX4" fmla="*/ 709489 w 829046"/>
                <a:gd name="connsiteY4" fmla="*/ 324943 h 736105"/>
                <a:gd name="connsiteX5" fmla="*/ 0 w 829046"/>
                <a:gd name="connsiteY5" fmla="*/ 736105 h 736105"/>
                <a:gd name="connsiteX0" fmla="*/ 612099 w 756823"/>
                <a:gd name="connsiteY0" fmla="*/ 1587 h 736105"/>
                <a:gd name="connsiteX1" fmla="*/ 476250 w 756823"/>
                <a:gd name="connsiteY1" fmla="*/ 144462 h 736105"/>
                <a:gd name="connsiteX2" fmla="*/ 472598 w 756823"/>
                <a:gd name="connsiteY2" fmla="*/ 149644 h 736105"/>
                <a:gd name="connsiteX3" fmla="*/ 717341 w 756823"/>
                <a:gd name="connsiteY3" fmla="*/ 326062 h 736105"/>
                <a:gd name="connsiteX4" fmla="*/ 709489 w 756823"/>
                <a:gd name="connsiteY4" fmla="*/ 324943 h 736105"/>
                <a:gd name="connsiteX5" fmla="*/ 0 w 756823"/>
                <a:gd name="connsiteY5" fmla="*/ 736105 h 736105"/>
                <a:gd name="connsiteX0" fmla="*/ 612099 w 717341"/>
                <a:gd name="connsiteY0" fmla="*/ 1587 h 736105"/>
                <a:gd name="connsiteX1" fmla="*/ 476250 w 717341"/>
                <a:gd name="connsiteY1" fmla="*/ 144462 h 736105"/>
                <a:gd name="connsiteX2" fmla="*/ 472598 w 717341"/>
                <a:gd name="connsiteY2" fmla="*/ 149644 h 736105"/>
                <a:gd name="connsiteX3" fmla="*/ 717341 w 717341"/>
                <a:gd name="connsiteY3" fmla="*/ 326062 h 736105"/>
                <a:gd name="connsiteX4" fmla="*/ 0 w 717341"/>
                <a:gd name="connsiteY4" fmla="*/ 736105 h 736105"/>
                <a:gd name="connsiteX0" fmla="*/ 612099 w 724251"/>
                <a:gd name="connsiteY0" fmla="*/ 1587 h 736105"/>
                <a:gd name="connsiteX1" fmla="*/ 476250 w 724251"/>
                <a:gd name="connsiteY1" fmla="*/ 144462 h 736105"/>
                <a:gd name="connsiteX2" fmla="*/ 472598 w 724251"/>
                <a:gd name="connsiteY2" fmla="*/ 149644 h 736105"/>
                <a:gd name="connsiteX3" fmla="*/ 717341 w 724251"/>
                <a:gd name="connsiteY3" fmla="*/ 326062 h 736105"/>
                <a:gd name="connsiteX4" fmla="*/ 0 w 724251"/>
                <a:gd name="connsiteY4" fmla="*/ 736105 h 736105"/>
                <a:gd name="connsiteX0" fmla="*/ 612099 w 762322"/>
                <a:gd name="connsiteY0" fmla="*/ 1587 h 736105"/>
                <a:gd name="connsiteX1" fmla="*/ 476250 w 762322"/>
                <a:gd name="connsiteY1" fmla="*/ 144462 h 736105"/>
                <a:gd name="connsiteX2" fmla="*/ 472598 w 762322"/>
                <a:gd name="connsiteY2" fmla="*/ 149644 h 736105"/>
                <a:gd name="connsiteX3" fmla="*/ 717341 w 762322"/>
                <a:gd name="connsiteY3" fmla="*/ 326062 h 736105"/>
                <a:gd name="connsiteX4" fmla="*/ 642765 w 762322"/>
                <a:gd name="connsiteY4" fmla="*/ 482081 h 736105"/>
                <a:gd name="connsiteX5" fmla="*/ 0 w 762322"/>
                <a:gd name="connsiteY5" fmla="*/ 736105 h 736105"/>
                <a:gd name="connsiteX0" fmla="*/ 612099 w 762322"/>
                <a:gd name="connsiteY0" fmla="*/ 1587 h 736105"/>
                <a:gd name="connsiteX1" fmla="*/ 476250 w 762322"/>
                <a:gd name="connsiteY1" fmla="*/ 144462 h 736105"/>
                <a:gd name="connsiteX2" fmla="*/ 472598 w 762322"/>
                <a:gd name="connsiteY2" fmla="*/ 149644 h 736105"/>
                <a:gd name="connsiteX3" fmla="*/ 717341 w 762322"/>
                <a:gd name="connsiteY3" fmla="*/ 249862 h 736105"/>
                <a:gd name="connsiteX4" fmla="*/ 642765 w 762322"/>
                <a:gd name="connsiteY4" fmla="*/ 482081 h 736105"/>
                <a:gd name="connsiteX5" fmla="*/ 0 w 762322"/>
                <a:gd name="connsiteY5" fmla="*/ 736105 h 736105"/>
                <a:gd name="connsiteX0" fmla="*/ 612099 w 762322"/>
                <a:gd name="connsiteY0" fmla="*/ 1587 h 736105"/>
                <a:gd name="connsiteX1" fmla="*/ 476250 w 762322"/>
                <a:gd name="connsiteY1" fmla="*/ 144462 h 736105"/>
                <a:gd name="connsiteX2" fmla="*/ 472598 w 762322"/>
                <a:gd name="connsiteY2" fmla="*/ 149644 h 736105"/>
                <a:gd name="connsiteX3" fmla="*/ 717341 w 762322"/>
                <a:gd name="connsiteY3" fmla="*/ 249862 h 736105"/>
                <a:gd name="connsiteX4" fmla="*/ 642765 w 762322"/>
                <a:gd name="connsiteY4" fmla="*/ 482081 h 736105"/>
                <a:gd name="connsiteX5" fmla="*/ 0 w 762322"/>
                <a:gd name="connsiteY5" fmla="*/ 736105 h 736105"/>
                <a:gd name="connsiteX0" fmla="*/ 612099 w 762592"/>
                <a:gd name="connsiteY0" fmla="*/ 1587 h 736105"/>
                <a:gd name="connsiteX1" fmla="*/ 476250 w 762592"/>
                <a:gd name="connsiteY1" fmla="*/ 144462 h 736105"/>
                <a:gd name="connsiteX2" fmla="*/ 472598 w 762592"/>
                <a:gd name="connsiteY2" fmla="*/ 149644 h 736105"/>
                <a:gd name="connsiteX3" fmla="*/ 717341 w 762592"/>
                <a:gd name="connsiteY3" fmla="*/ 249862 h 736105"/>
                <a:gd name="connsiteX4" fmla="*/ 718964 w 762592"/>
                <a:gd name="connsiteY4" fmla="*/ 330076 h 736105"/>
                <a:gd name="connsiteX5" fmla="*/ 642765 w 762592"/>
                <a:gd name="connsiteY5" fmla="*/ 482081 h 736105"/>
                <a:gd name="connsiteX6" fmla="*/ 0 w 762592"/>
                <a:gd name="connsiteY6" fmla="*/ 736105 h 736105"/>
                <a:gd name="connsiteX0" fmla="*/ 612099 w 762592"/>
                <a:gd name="connsiteY0" fmla="*/ 1587 h 736105"/>
                <a:gd name="connsiteX1" fmla="*/ 476250 w 762592"/>
                <a:gd name="connsiteY1" fmla="*/ 144462 h 736105"/>
                <a:gd name="connsiteX2" fmla="*/ 472598 w 762592"/>
                <a:gd name="connsiteY2" fmla="*/ 149644 h 736105"/>
                <a:gd name="connsiteX3" fmla="*/ 718964 w 762592"/>
                <a:gd name="connsiteY3" fmla="*/ 330076 h 736105"/>
                <a:gd name="connsiteX4" fmla="*/ 642765 w 762592"/>
                <a:gd name="connsiteY4" fmla="*/ 482081 h 736105"/>
                <a:gd name="connsiteX5" fmla="*/ 0 w 762592"/>
                <a:gd name="connsiteY5" fmla="*/ 736105 h 736105"/>
                <a:gd name="connsiteX0" fmla="*/ 612099 w 718964"/>
                <a:gd name="connsiteY0" fmla="*/ 1587 h 736105"/>
                <a:gd name="connsiteX1" fmla="*/ 476250 w 718964"/>
                <a:gd name="connsiteY1" fmla="*/ 144462 h 736105"/>
                <a:gd name="connsiteX2" fmla="*/ 472598 w 718964"/>
                <a:gd name="connsiteY2" fmla="*/ 149644 h 736105"/>
                <a:gd name="connsiteX3" fmla="*/ 718964 w 718964"/>
                <a:gd name="connsiteY3" fmla="*/ 330076 h 736105"/>
                <a:gd name="connsiteX4" fmla="*/ 0 w 718964"/>
                <a:gd name="connsiteY4" fmla="*/ 736105 h 736105"/>
                <a:gd name="connsiteX0" fmla="*/ 612099 w 830105"/>
                <a:gd name="connsiteY0" fmla="*/ 1587 h 736105"/>
                <a:gd name="connsiteX1" fmla="*/ 476250 w 830105"/>
                <a:gd name="connsiteY1" fmla="*/ 144462 h 736105"/>
                <a:gd name="connsiteX2" fmla="*/ 472598 w 830105"/>
                <a:gd name="connsiteY2" fmla="*/ 149644 h 736105"/>
                <a:gd name="connsiteX3" fmla="*/ 666848 w 830105"/>
                <a:gd name="connsiteY3" fmla="*/ 287041 h 736105"/>
                <a:gd name="connsiteX4" fmla="*/ 718964 w 830105"/>
                <a:gd name="connsiteY4" fmla="*/ 330076 h 736105"/>
                <a:gd name="connsiteX5" fmla="*/ 0 w 830105"/>
                <a:gd name="connsiteY5" fmla="*/ 736105 h 736105"/>
                <a:gd name="connsiteX0" fmla="*/ 612099 w 797730"/>
                <a:gd name="connsiteY0" fmla="*/ 1587 h 736105"/>
                <a:gd name="connsiteX1" fmla="*/ 476250 w 797730"/>
                <a:gd name="connsiteY1" fmla="*/ 144462 h 736105"/>
                <a:gd name="connsiteX2" fmla="*/ 472598 w 797730"/>
                <a:gd name="connsiteY2" fmla="*/ 149644 h 736105"/>
                <a:gd name="connsiteX3" fmla="*/ 718964 w 797730"/>
                <a:gd name="connsiteY3" fmla="*/ 330076 h 736105"/>
                <a:gd name="connsiteX4" fmla="*/ 0 w 797730"/>
                <a:gd name="connsiteY4" fmla="*/ 736105 h 736105"/>
                <a:gd name="connsiteX0" fmla="*/ 612099 w 797730"/>
                <a:gd name="connsiteY0" fmla="*/ 1587 h 736105"/>
                <a:gd name="connsiteX1" fmla="*/ 476250 w 797730"/>
                <a:gd name="connsiteY1" fmla="*/ 144462 h 736105"/>
                <a:gd name="connsiteX2" fmla="*/ 472598 w 797730"/>
                <a:gd name="connsiteY2" fmla="*/ 149644 h 736105"/>
                <a:gd name="connsiteX3" fmla="*/ 718964 w 797730"/>
                <a:gd name="connsiteY3" fmla="*/ 330076 h 736105"/>
                <a:gd name="connsiteX4" fmla="*/ 0 w 797730"/>
                <a:gd name="connsiteY4" fmla="*/ 736105 h 736105"/>
                <a:gd name="connsiteX0" fmla="*/ 612099 w 829315"/>
                <a:gd name="connsiteY0" fmla="*/ 1587 h 736105"/>
                <a:gd name="connsiteX1" fmla="*/ 476250 w 829315"/>
                <a:gd name="connsiteY1" fmla="*/ 144462 h 736105"/>
                <a:gd name="connsiteX2" fmla="*/ 472598 w 829315"/>
                <a:gd name="connsiteY2" fmla="*/ 149644 h 736105"/>
                <a:gd name="connsiteX3" fmla="*/ 718964 w 829315"/>
                <a:gd name="connsiteY3" fmla="*/ 330076 h 736105"/>
                <a:gd name="connsiteX4" fmla="*/ 709488 w 829315"/>
                <a:gd name="connsiteY4" fmla="*/ 329681 h 736105"/>
                <a:gd name="connsiteX5" fmla="*/ 0 w 829315"/>
                <a:gd name="connsiteY5" fmla="*/ 736105 h 736105"/>
                <a:gd name="connsiteX0" fmla="*/ 612099 w 797730"/>
                <a:gd name="connsiteY0" fmla="*/ 1587 h 736105"/>
                <a:gd name="connsiteX1" fmla="*/ 476250 w 797730"/>
                <a:gd name="connsiteY1" fmla="*/ 144462 h 736105"/>
                <a:gd name="connsiteX2" fmla="*/ 472598 w 797730"/>
                <a:gd name="connsiteY2" fmla="*/ 149644 h 736105"/>
                <a:gd name="connsiteX3" fmla="*/ 718964 w 797730"/>
                <a:gd name="connsiteY3" fmla="*/ 330076 h 736105"/>
                <a:gd name="connsiteX4" fmla="*/ 0 w 797730"/>
                <a:gd name="connsiteY4" fmla="*/ 736105 h 736105"/>
                <a:gd name="connsiteX0" fmla="*/ 612099 w 837212"/>
                <a:gd name="connsiteY0" fmla="*/ 1587 h 736105"/>
                <a:gd name="connsiteX1" fmla="*/ 476250 w 837212"/>
                <a:gd name="connsiteY1" fmla="*/ 144462 h 736105"/>
                <a:gd name="connsiteX2" fmla="*/ 472598 w 837212"/>
                <a:gd name="connsiteY2" fmla="*/ 149644 h 736105"/>
                <a:gd name="connsiteX3" fmla="*/ 709488 w 837212"/>
                <a:gd name="connsiteY3" fmla="*/ 253876 h 736105"/>
                <a:gd name="connsiteX4" fmla="*/ 718964 w 837212"/>
                <a:gd name="connsiteY4" fmla="*/ 330076 h 736105"/>
                <a:gd name="connsiteX5" fmla="*/ 0 w 837212"/>
                <a:gd name="connsiteY5" fmla="*/ 736105 h 736105"/>
                <a:gd name="connsiteX0" fmla="*/ 612099 w 838002"/>
                <a:gd name="connsiteY0" fmla="*/ 1587 h 736105"/>
                <a:gd name="connsiteX1" fmla="*/ 476250 w 838002"/>
                <a:gd name="connsiteY1" fmla="*/ 144462 h 736105"/>
                <a:gd name="connsiteX2" fmla="*/ 472598 w 838002"/>
                <a:gd name="connsiteY2" fmla="*/ 149644 h 736105"/>
                <a:gd name="connsiteX3" fmla="*/ 709488 w 838002"/>
                <a:gd name="connsiteY3" fmla="*/ 253876 h 736105"/>
                <a:gd name="connsiteX4" fmla="*/ 714226 w 838002"/>
                <a:gd name="connsiteY4" fmla="*/ 249138 h 736105"/>
                <a:gd name="connsiteX5" fmla="*/ 718964 w 838002"/>
                <a:gd name="connsiteY5" fmla="*/ 330076 h 736105"/>
                <a:gd name="connsiteX6" fmla="*/ 0 w 838002"/>
                <a:gd name="connsiteY6" fmla="*/ 736105 h 736105"/>
                <a:gd name="connsiteX0" fmla="*/ 612099 w 832474"/>
                <a:gd name="connsiteY0" fmla="*/ 1587 h 736105"/>
                <a:gd name="connsiteX1" fmla="*/ 476250 w 832474"/>
                <a:gd name="connsiteY1" fmla="*/ 144462 h 736105"/>
                <a:gd name="connsiteX2" fmla="*/ 472598 w 832474"/>
                <a:gd name="connsiteY2" fmla="*/ 149644 h 736105"/>
                <a:gd name="connsiteX3" fmla="*/ 709488 w 832474"/>
                <a:gd name="connsiteY3" fmla="*/ 253876 h 736105"/>
                <a:gd name="connsiteX4" fmla="*/ 714226 w 832474"/>
                <a:gd name="connsiteY4" fmla="*/ 249138 h 736105"/>
                <a:gd name="connsiteX5" fmla="*/ 0 w 832474"/>
                <a:gd name="connsiteY5" fmla="*/ 736105 h 736105"/>
                <a:gd name="connsiteX0" fmla="*/ 612099 w 832474"/>
                <a:gd name="connsiteY0" fmla="*/ 1587 h 736105"/>
                <a:gd name="connsiteX1" fmla="*/ 476250 w 832474"/>
                <a:gd name="connsiteY1" fmla="*/ 144462 h 736105"/>
                <a:gd name="connsiteX2" fmla="*/ 472598 w 832474"/>
                <a:gd name="connsiteY2" fmla="*/ 149644 h 736105"/>
                <a:gd name="connsiteX3" fmla="*/ 709488 w 832474"/>
                <a:gd name="connsiteY3" fmla="*/ 253876 h 736105"/>
                <a:gd name="connsiteX4" fmla="*/ 714226 w 832474"/>
                <a:gd name="connsiteY4" fmla="*/ 249138 h 736105"/>
                <a:gd name="connsiteX5" fmla="*/ 704750 w 832474"/>
                <a:gd name="connsiteY5" fmla="*/ 325338 h 736105"/>
                <a:gd name="connsiteX6" fmla="*/ 0 w 832474"/>
                <a:gd name="connsiteY6" fmla="*/ 736105 h 736105"/>
                <a:gd name="connsiteX0" fmla="*/ 612099 w 832474"/>
                <a:gd name="connsiteY0" fmla="*/ 1587 h 736105"/>
                <a:gd name="connsiteX1" fmla="*/ 476250 w 832474"/>
                <a:gd name="connsiteY1" fmla="*/ 144462 h 736105"/>
                <a:gd name="connsiteX2" fmla="*/ 472598 w 832474"/>
                <a:gd name="connsiteY2" fmla="*/ 149644 h 736105"/>
                <a:gd name="connsiteX3" fmla="*/ 709488 w 832474"/>
                <a:gd name="connsiteY3" fmla="*/ 253876 h 736105"/>
                <a:gd name="connsiteX4" fmla="*/ 714226 w 832474"/>
                <a:gd name="connsiteY4" fmla="*/ 249138 h 736105"/>
                <a:gd name="connsiteX5" fmla="*/ 704750 w 832474"/>
                <a:gd name="connsiteY5" fmla="*/ 253876 h 736105"/>
                <a:gd name="connsiteX6" fmla="*/ 704750 w 832474"/>
                <a:gd name="connsiteY6" fmla="*/ 325338 h 736105"/>
                <a:gd name="connsiteX7" fmla="*/ 0 w 832474"/>
                <a:gd name="connsiteY7" fmla="*/ 736105 h 736105"/>
                <a:gd name="connsiteX0" fmla="*/ 612099 w 832474"/>
                <a:gd name="connsiteY0" fmla="*/ 1587 h 736105"/>
                <a:gd name="connsiteX1" fmla="*/ 476250 w 832474"/>
                <a:gd name="connsiteY1" fmla="*/ 144462 h 736105"/>
                <a:gd name="connsiteX2" fmla="*/ 472598 w 832474"/>
                <a:gd name="connsiteY2" fmla="*/ 149644 h 736105"/>
                <a:gd name="connsiteX3" fmla="*/ 709488 w 832474"/>
                <a:gd name="connsiteY3" fmla="*/ 253876 h 736105"/>
                <a:gd name="connsiteX4" fmla="*/ 714226 w 832474"/>
                <a:gd name="connsiteY4" fmla="*/ 249138 h 736105"/>
                <a:gd name="connsiteX5" fmla="*/ 704750 w 832474"/>
                <a:gd name="connsiteY5" fmla="*/ 325338 h 736105"/>
                <a:gd name="connsiteX6" fmla="*/ 0 w 832474"/>
                <a:gd name="connsiteY6" fmla="*/ 736105 h 736105"/>
                <a:gd name="connsiteX0" fmla="*/ 612099 w 822998"/>
                <a:gd name="connsiteY0" fmla="*/ 1587 h 736105"/>
                <a:gd name="connsiteX1" fmla="*/ 476250 w 822998"/>
                <a:gd name="connsiteY1" fmla="*/ 144462 h 736105"/>
                <a:gd name="connsiteX2" fmla="*/ 472598 w 822998"/>
                <a:gd name="connsiteY2" fmla="*/ 149644 h 736105"/>
                <a:gd name="connsiteX3" fmla="*/ 709488 w 822998"/>
                <a:gd name="connsiteY3" fmla="*/ 253876 h 736105"/>
                <a:gd name="connsiteX4" fmla="*/ 704750 w 822998"/>
                <a:gd name="connsiteY4" fmla="*/ 325338 h 736105"/>
                <a:gd name="connsiteX5" fmla="*/ 0 w 822998"/>
                <a:gd name="connsiteY5" fmla="*/ 736105 h 736105"/>
                <a:gd name="connsiteX0" fmla="*/ 612099 w 709488"/>
                <a:gd name="connsiteY0" fmla="*/ 1587 h 736105"/>
                <a:gd name="connsiteX1" fmla="*/ 476250 w 709488"/>
                <a:gd name="connsiteY1" fmla="*/ 144462 h 736105"/>
                <a:gd name="connsiteX2" fmla="*/ 472598 w 709488"/>
                <a:gd name="connsiteY2" fmla="*/ 149644 h 736105"/>
                <a:gd name="connsiteX3" fmla="*/ 709488 w 709488"/>
                <a:gd name="connsiteY3" fmla="*/ 253876 h 736105"/>
                <a:gd name="connsiteX4" fmla="*/ 0 w 709488"/>
                <a:gd name="connsiteY4" fmla="*/ 736105 h 736105"/>
                <a:gd name="connsiteX0" fmla="*/ 612099 w 709488"/>
                <a:gd name="connsiteY0" fmla="*/ 1587 h 736105"/>
                <a:gd name="connsiteX1" fmla="*/ 476250 w 709488"/>
                <a:gd name="connsiteY1" fmla="*/ 144462 h 736105"/>
                <a:gd name="connsiteX2" fmla="*/ 472598 w 709488"/>
                <a:gd name="connsiteY2" fmla="*/ 149644 h 736105"/>
                <a:gd name="connsiteX3" fmla="*/ 709488 w 709488"/>
                <a:gd name="connsiteY3" fmla="*/ 253876 h 736105"/>
                <a:gd name="connsiteX4" fmla="*/ 0 w 709488"/>
                <a:gd name="connsiteY4" fmla="*/ 736105 h 736105"/>
                <a:gd name="connsiteX0" fmla="*/ 612099 w 709488"/>
                <a:gd name="connsiteY0" fmla="*/ 1587 h 736105"/>
                <a:gd name="connsiteX1" fmla="*/ 476250 w 709488"/>
                <a:gd name="connsiteY1" fmla="*/ 144462 h 736105"/>
                <a:gd name="connsiteX2" fmla="*/ 472598 w 709488"/>
                <a:gd name="connsiteY2" fmla="*/ 149644 h 736105"/>
                <a:gd name="connsiteX3" fmla="*/ 709488 w 709488"/>
                <a:gd name="connsiteY3" fmla="*/ 253876 h 736105"/>
                <a:gd name="connsiteX4" fmla="*/ 0 w 709488"/>
                <a:gd name="connsiteY4" fmla="*/ 736105 h 736105"/>
                <a:gd name="connsiteX0" fmla="*/ 612099 w 715805"/>
                <a:gd name="connsiteY0" fmla="*/ 1587 h 736105"/>
                <a:gd name="connsiteX1" fmla="*/ 476250 w 715805"/>
                <a:gd name="connsiteY1" fmla="*/ 144462 h 736105"/>
                <a:gd name="connsiteX2" fmla="*/ 472598 w 715805"/>
                <a:gd name="connsiteY2" fmla="*/ 149644 h 736105"/>
                <a:gd name="connsiteX3" fmla="*/ 709488 w 715805"/>
                <a:gd name="connsiteY3" fmla="*/ 253876 h 736105"/>
                <a:gd name="connsiteX4" fmla="*/ 0 w 715805"/>
                <a:gd name="connsiteY4" fmla="*/ 736105 h 736105"/>
                <a:gd name="connsiteX0" fmla="*/ 612099 w 725873"/>
                <a:gd name="connsiteY0" fmla="*/ 1587 h 736105"/>
                <a:gd name="connsiteX1" fmla="*/ 476250 w 725873"/>
                <a:gd name="connsiteY1" fmla="*/ 144462 h 736105"/>
                <a:gd name="connsiteX2" fmla="*/ 472598 w 725873"/>
                <a:gd name="connsiteY2" fmla="*/ 149644 h 736105"/>
                <a:gd name="connsiteX3" fmla="*/ 709488 w 725873"/>
                <a:gd name="connsiteY3" fmla="*/ 253876 h 736105"/>
                <a:gd name="connsiteX4" fmla="*/ 0 w 725873"/>
                <a:gd name="connsiteY4" fmla="*/ 736105 h 736105"/>
                <a:gd name="connsiteX0" fmla="*/ 612099 w 725873"/>
                <a:gd name="connsiteY0" fmla="*/ 1587 h 736105"/>
                <a:gd name="connsiteX1" fmla="*/ 476250 w 725873"/>
                <a:gd name="connsiteY1" fmla="*/ 144462 h 736105"/>
                <a:gd name="connsiteX2" fmla="*/ 472598 w 725873"/>
                <a:gd name="connsiteY2" fmla="*/ 149644 h 736105"/>
                <a:gd name="connsiteX3" fmla="*/ 709488 w 725873"/>
                <a:gd name="connsiteY3" fmla="*/ 330076 h 736105"/>
                <a:gd name="connsiteX4" fmla="*/ 0 w 725873"/>
                <a:gd name="connsiteY4" fmla="*/ 736105 h 736105"/>
                <a:gd name="connsiteX0" fmla="*/ 612099 w 725873"/>
                <a:gd name="connsiteY0" fmla="*/ 1587 h 736105"/>
                <a:gd name="connsiteX1" fmla="*/ 476250 w 725873"/>
                <a:gd name="connsiteY1" fmla="*/ 144462 h 736105"/>
                <a:gd name="connsiteX2" fmla="*/ 472598 w 725873"/>
                <a:gd name="connsiteY2" fmla="*/ 149644 h 736105"/>
                <a:gd name="connsiteX3" fmla="*/ 709488 w 725873"/>
                <a:gd name="connsiteY3" fmla="*/ 330076 h 736105"/>
                <a:gd name="connsiteX4" fmla="*/ 0 w 725873"/>
                <a:gd name="connsiteY4" fmla="*/ 736105 h 736105"/>
                <a:gd name="connsiteX0" fmla="*/ 612099 w 894460"/>
                <a:gd name="connsiteY0" fmla="*/ 1587 h 736105"/>
                <a:gd name="connsiteX1" fmla="*/ 476250 w 894460"/>
                <a:gd name="connsiteY1" fmla="*/ 144462 h 736105"/>
                <a:gd name="connsiteX2" fmla="*/ 472598 w 894460"/>
                <a:gd name="connsiteY2" fmla="*/ 149644 h 736105"/>
                <a:gd name="connsiteX3" fmla="*/ 709488 w 894460"/>
                <a:gd name="connsiteY3" fmla="*/ 330076 h 736105"/>
                <a:gd name="connsiteX4" fmla="*/ 776212 w 894460"/>
                <a:gd name="connsiteY4" fmla="*/ 482081 h 736105"/>
                <a:gd name="connsiteX5" fmla="*/ 0 w 894460"/>
                <a:gd name="connsiteY5" fmla="*/ 736105 h 736105"/>
                <a:gd name="connsiteX0" fmla="*/ 612099 w 894460"/>
                <a:gd name="connsiteY0" fmla="*/ 1587 h 736105"/>
                <a:gd name="connsiteX1" fmla="*/ 476250 w 894460"/>
                <a:gd name="connsiteY1" fmla="*/ 144462 h 736105"/>
                <a:gd name="connsiteX2" fmla="*/ 472598 w 894460"/>
                <a:gd name="connsiteY2" fmla="*/ 149644 h 736105"/>
                <a:gd name="connsiteX3" fmla="*/ 709488 w 894460"/>
                <a:gd name="connsiteY3" fmla="*/ 330076 h 736105"/>
                <a:gd name="connsiteX4" fmla="*/ 776212 w 894460"/>
                <a:gd name="connsiteY4" fmla="*/ 482081 h 736105"/>
                <a:gd name="connsiteX5" fmla="*/ 0 w 894460"/>
                <a:gd name="connsiteY5" fmla="*/ 736105 h 736105"/>
                <a:gd name="connsiteX0" fmla="*/ 612099 w 894460"/>
                <a:gd name="connsiteY0" fmla="*/ 1587 h 736105"/>
                <a:gd name="connsiteX1" fmla="*/ 476250 w 894460"/>
                <a:gd name="connsiteY1" fmla="*/ 144462 h 736105"/>
                <a:gd name="connsiteX2" fmla="*/ 472598 w 894460"/>
                <a:gd name="connsiteY2" fmla="*/ 149644 h 736105"/>
                <a:gd name="connsiteX3" fmla="*/ 709488 w 894460"/>
                <a:gd name="connsiteY3" fmla="*/ 330076 h 736105"/>
                <a:gd name="connsiteX4" fmla="*/ 776212 w 894460"/>
                <a:gd name="connsiteY4" fmla="*/ 482081 h 736105"/>
                <a:gd name="connsiteX5" fmla="*/ 0 w 894460"/>
                <a:gd name="connsiteY5" fmla="*/ 736105 h 736105"/>
                <a:gd name="connsiteX0" fmla="*/ 612099 w 894460"/>
                <a:gd name="connsiteY0" fmla="*/ 1587 h 736105"/>
                <a:gd name="connsiteX1" fmla="*/ 476250 w 894460"/>
                <a:gd name="connsiteY1" fmla="*/ 144462 h 736105"/>
                <a:gd name="connsiteX2" fmla="*/ 472598 w 894460"/>
                <a:gd name="connsiteY2" fmla="*/ 149644 h 736105"/>
                <a:gd name="connsiteX3" fmla="*/ 709488 w 894460"/>
                <a:gd name="connsiteY3" fmla="*/ 330076 h 736105"/>
                <a:gd name="connsiteX4" fmla="*/ 776212 w 894460"/>
                <a:gd name="connsiteY4" fmla="*/ 482081 h 736105"/>
                <a:gd name="connsiteX5" fmla="*/ 0 w 894460"/>
                <a:gd name="connsiteY5" fmla="*/ 736105 h 736105"/>
                <a:gd name="connsiteX0" fmla="*/ 612099 w 894460"/>
                <a:gd name="connsiteY0" fmla="*/ 1587 h 736105"/>
                <a:gd name="connsiteX1" fmla="*/ 476250 w 894460"/>
                <a:gd name="connsiteY1" fmla="*/ 144462 h 736105"/>
                <a:gd name="connsiteX2" fmla="*/ 472598 w 894460"/>
                <a:gd name="connsiteY2" fmla="*/ 149644 h 736105"/>
                <a:gd name="connsiteX3" fmla="*/ 633288 w 894460"/>
                <a:gd name="connsiteY3" fmla="*/ 330076 h 736105"/>
                <a:gd name="connsiteX4" fmla="*/ 776212 w 894460"/>
                <a:gd name="connsiteY4" fmla="*/ 482081 h 736105"/>
                <a:gd name="connsiteX5" fmla="*/ 0 w 894460"/>
                <a:gd name="connsiteY5" fmla="*/ 736105 h 736105"/>
                <a:gd name="connsiteX0" fmla="*/ 612099 w 639605"/>
                <a:gd name="connsiteY0" fmla="*/ 1587 h 736105"/>
                <a:gd name="connsiteX1" fmla="*/ 476250 w 639605"/>
                <a:gd name="connsiteY1" fmla="*/ 144462 h 736105"/>
                <a:gd name="connsiteX2" fmla="*/ 472598 w 639605"/>
                <a:gd name="connsiteY2" fmla="*/ 149644 h 736105"/>
                <a:gd name="connsiteX3" fmla="*/ 633288 w 639605"/>
                <a:gd name="connsiteY3" fmla="*/ 330076 h 736105"/>
                <a:gd name="connsiteX4" fmla="*/ 0 w 639605"/>
                <a:gd name="connsiteY4" fmla="*/ 736105 h 736105"/>
                <a:gd name="connsiteX0" fmla="*/ 612099 w 640592"/>
                <a:gd name="connsiteY0" fmla="*/ 1587 h 736105"/>
                <a:gd name="connsiteX1" fmla="*/ 476250 w 640592"/>
                <a:gd name="connsiteY1" fmla="*/ 144462 h 736105"/>
                <a:gd name="connsiteX2" fmla="*/ 472598 w 640592"/>
                <a:gd name="connsiteY2" fmla="*/ 149644 h 736105"/>
                <a:gd name="connsiteX3" fmla="*/ 633288 w 640592"/>
                <a:gd name="connsiteY3" fmla="*/ 330076 h 736105"/>
                <a:gd name="connsiteX4" fmla="*/ 0 w 640592"/>
                <a:gd name="connsiteY4" fmla="*/ 736105 h 736105"/>
                <a:gd name="connsiteX0" fmla="*/ 612099 w 716792"/>
                <a:gd name="connsiteY0" fmla="*/ 1587 h 736105"/>
                <a:gd name="connsiteX1" fmla="*/ 476250 w 716792"/>
                <a:gd name="connsiteY1" fmla="*/ 144462 h 736105"/>
                <a:gd name="connsiteX2" fmla="*/ 472598 w 716792"/>
                <a:gd name="connsiteY2" fmla="*/ 149644 h 736105"/>
                <a:gd name="connsiteX3" fmla="*/ 709488 w 716792"/>
                <a:gd name="connsiteY3" fmla="*/ 330076 h 736105"/>
                <a:gd name="connsiteX4" fmla="*/ 0 w 716792"/>
                <a:gd name="connsiteY4" fmla="*/ 736105 h 736105"/>
                <a:gd name="connsiteX0" fmla="*/ 612099 w 716792"/>
                <a:gd name="connsiteY0" fmla="*/ 1587 h 736105"/>
                <a:gd name="connsiteX1" fmla="*/ 476250 w 716792"/>
                <a:gd name="connsiteY1" fmla="*/ 144462 h 736105"/>
                <a:gd name="connsiteX2" fmla="*/ 472598 w 716792"/>
                <a:gd name="connsiteY2" fmla="*/ 149644 h 736105"/>
                <a:gd name="connsiteX3" fmla="*/ 709488 w 716792"/>
                <a:gd name="connsiteY3" fmla="*/ 330076 h 736105"/>
                <a:gd name="connsiteX4" fmla="*/ 0 w 716792"/>
                <a:gd name="connsiteY4" fmla="*/ 736105 h 736105"/>
                <a:gd name="connsiteX0" fmla="*/ 612099 w 788863"/>
                <a:gd name="connsiteY0" fmla="*/ 1587 h 736105"/>
                <a:gd name="connsiteX1" fmla="*/ 476250 w 788863"/>
                <a:gd name="connsiteY1" fmla="*/ 144462 h 736105"/>
                <a:gd name="connsiteX2" fmla="*/ 709488 w 788863"/>
                <a:gd name="connsiteY2" fmla="*/ 330076 h 736105"/>
                <a:gd name="connsiteX3" fmla="*/ 0 w 788863"/>
                <a:gd name="connsiteY3" fmla="*/ 736105 h 736105"/>
              </a:gdLst>
              <a:ahLst/>
              <a:cxnLst>
                <a:cxn ang="0">
                  <a:pos x="connsiteX0" y="connsiteY0"/>
                </a:cxn>
                <a:cxn ang="0">
                  <a:pos x="connsiteX1" y="connsiteY1"/>
                </a:cxn>
                <a:cxn ang="0">
                  <a:pos x="connsiteX2" y="connsiteY2"/>
                </a:cxn>
                <a:cxn ang="0">
                  <a:pos x="connsiteX3" y="connsiteY3"/>
                </a:cxn>
              </a:cxnLst>
              <a:rect l="l" t="t" r="r" b="b"/>
              <a:pathLst>
                <a:path w="788863" h="736105">
                  <a:moveTo>
                    <a:pt x="612099" y="1587"/>
                  </a:moveTo>
                  <a:cubicBezTo>
                    <a:pt x="614857" y="0"/>
                    <a:pt x="471410" y="77683"/>
                    <a:pt x="476250" y="144462"/>
                  </a:cubicBezTo>
                  <a:cubicBezTo>
                    <a:pt x="492482" y="199210"/>
                    <a:pt x="788863" y="231469"/>
                    <a:pt x="709488" y="330076"/>
                  </a:cubicBezTo>
                  <a:cubicBezTo>
                    <a:pt x="716792" y="402945"/>
                    <a:pt x="131935" y="651516"/>
                    <a:pt x="0" y="736105"/>
                  </a:cubicBezTo>
                </a:path>
              </a:pathLst>
            </a:custGeom>
            <a:ln w="28575">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endParaRPr lang="en-US"/>
            </a:p>
          </p:txBody>
        </p:sp>
      </p:grpSp>
      <p:grpSp>
        <p:nvGrpSpPr>
          <p:cNvPr id="4" name="Group 3"/>
          <p:cNvGrpSpPr/>
          <p:nvPr/>
        </p:nvGrpSpPr>
        <p:grpSpPr>
          <a:xfrm>
            <a:off x="4343400" y="1219200"/>
            <a:ext cx="4800600" cy="2438400"/>
            <a:chOff x="4343400" y="1219200"/>
            <a:chExt cx="4800600" cy="2438400"/>
          </a:xfrm>
        </p:grpSpPr>
        <p:pic>
          <p:nvPicPr>
            <p:cNvPr id="9" name="Picture 6" descr="circuit2"/>
            <p:cNvPicPr>
              <a:picLocks noChangeAspect="1" noChangeArrowheads="1"/>
            </p:cNvPicPr>
            <p:nvPr/>
          </p:nvPicPr>
          <p:blipFill>
            <a:blip r:embed="rId4"/>
            <a:srcRect/>
            <a:stretch>
              <a:fillRect/>
            </a:stretch>
          </p:blipFill>
          <p:spPr bwMode="auto">
            <a:xfrm>
              <a:off x="4343400" y="1676400"/>
              <a:ext cx="4359275" cy="1752600"/>
            </a:xfrm>
            <a:prstGeom prst="rect">
              <a:avLst/>
            </a:prstGeom>
            <a:noFill/>
            <a:ln w="9525">
              <a:solidFill>
                <a:srgbClr val="663300"/>
              </a:solidFill>
              <a:miter lim="800000"/>
              <a:headEnd/>
              <a:tailEnd/>
            </a:ln>
            <a:effectLst>
              <a:outerShdw blurRad="50800" dist="152400" dir="2700000" algn="tl" rotWithShape="0">
                <a:prstClr val="black">
                  <a:alpha val="40000"/>
                </a:prstClr>
              </a:outerShdw>
            </a:effectLst>
          </p:spPr>
        </p:pic>
        <p:sp>
          <p:nvSpPr>
            <p:cNvPr id="10" name="Oval 9"/>
            <p:cNvSpPr/>
            <p:nvPr/>
          </p:nvSpPr>
          <p:spPr>
            <a:xfrm>
              <a:off x="5334000" y="1524000"/>
              <a:ext cx="838200" cy="2133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E1"/>
                </a:solidFill>
              </a:endParaRPr>
            </a:p>
          </p:txBody>
        </p:sp>
        <p:pic>
          <p:nvPicPr>
            <p:cNvPr id="26" name="Picture 2"/>
            <p:cNvPicPr>
              <a:picLocks noChangeAspect="1" noChangeArrowheads="1"/>
            </p:cNvPicPr>
            <p:nvPr/>
          </p:nvPicPr>
          <p:blipFill>
            <a:blip r:embed="rId5"/>
            <a:srcRect/>
            <a:stretch>
              <a:fillRect/>
            </a:stretch>
          </p:blipFill>
          <p:spPr bwMode="auto">
            <a:xfrm>
              <a:off x="6246813" y="1219200"/>
              <a:ext cx="2897187" cy="1873250"/>
            </a:xfrm>
            <a:prstGeom prst="rect">
              <a:avLst/>
            </a:prstGeom>
            <a:noFill/>
            <a:ln w="9525">
              <a:solidFill>
                <a:srgbClr val="663300"/>
              </a:solidFill>
              <a:miter lim="800000"/>
              <a:headEnd/>
              <a:tailEnd/>
            </a:ln>
            <a:effectLst>
              <a:outerShdw blurRad="50800" dist="152400" dir="2700000" algn="tl" rotWithShape="0">
                <a:prstClr val="black">
                  <a:alpha val="40000"/>
                </a:prstClr>
              </a:outerShdw>
            </a:effectLst>
          </p:spPr>
        </p:pic>
        <p:sp>
          <p:nvSpPr>
            <p:cNvPr id="27" name="Oval 26"/>
            <p:cNvSpPr/>
            <p:nvPr/>
          </p:nvSpPr>
          <p:spPr>
            <a:xfrm>
              <a:off x="7237413" y="1600200"/>
              <a:ext cx="4572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E1"/>
                </a:solidFill>
              </a:endParaRPr>
            </a:p>
          </p:txBody>
        </p:sp>
      </p:grpSp>
      <p:sp>
        <p:nvSpPr>
          <p:cNvPr id="5" name="Rectangle 4"/>
          <p:cNvSpPr/>
          <p:nvPr/>
        </p:nvSpPr>
        <p:spPr>
          <a:xfrm>
            <a:off x="6523037" y="2155825"/>
            <a:ext cx="1554163" cy="51117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6400800" y="2590800"/>
            <a:ext cx="2514600" cy="457200"/>
          </a:xfrm>
          <a:prstGeom prst="ellipse">
            <a:avLst/>
          </a:prstGeom>
          <a:noFill/>
          <a:ln>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E1"/>
              </a:solidFill>
            </a:endParaRPr>
          </a:p>
        </p:txBody>
      </p:sp>
      <p:sp>
        <p:nvSpPr>
          <p:cNvPr id="19" name="Oval 18"/>
          <p:cNvSpPr/>
          <p:nvPr/>
        </p:nvSpPr>
        <p:spPr>
          <a:xfrm>
            <a:off x="1905000" y="1273174"/>
            <a:ext cx="609600" cy="15462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E1"/>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10"/>
          <p:cNvSpPr txBox="1">
            <a:spLocks noChangeArrowheads="1"/>
          </p:cNvSpPr>
          <p:nvPr/>
        </p:nvSpPr>
        <p:spPr bwMode="auto">
          <a:xfrm>
            <a:off x="228600" y="1219200"/>
            <a:ext cx="7772400" cy="5016500"/>
          </a:xfrm>
          <a:prstGeom prst="rect">
            <a:avLst/>
          </a:prstGeom>
          <a:solidFill>
            <a:srgbClr val="FFFFFF"/>
          </a:solidFill>
          <a:ln w="9525">
            <a:solidFill>
              <a:srgbClr val="663300"/>
            </a:solidFill>
            <a:miter lim="800000"/>
            <a:headEnd/>
            <a:tailEnd/>
          </a:ln>
        </p:spPr>
        <p:txBody>
          <a:bodyPr>
            <a:spAutoFit/>
          </a:bodyPr>
          <a:lstStyle/>
          <a:p>
            <a:pPr>
              <a:buFont typeface="Wingdings" pitchFamily="2" charset="2"/>
              <a:buChar char="§"/>
            </a:pPr>
            <a:r>
              <a:rPr lang="en-US" dirty="0"/>
              <a:t>  </a:t>
            </a:r>
            <a:r>
              <a:rPr lang="en-US" sz="2000" dirty="0"/>
              <a:t>By  Ion Pump Characteristics</a:t>
            </a:r>
          </a:p>
          <a:p>
            <a:pPr>
              <a:buFont typeface="Wingdings" pitchFamily="2" charset="2"/>
              <a:buChar char="§"/>
            </a:pPr>
            <a:endParaRPr lang="en-US" sz="2000" dirty="0"/>
          </a:p>
          <a:p>
            <a:pPr>
              <a:buFont typeface="Wingdings" pitchFamily="2" charset="2"/>
              <a:buChar char="§"/>
            </a:pPr>
            <a:endParaRPr lang="en-US" sz="2000" dirty="0"/>
          </a:p>
          <a:p>
            <a:endParaRPr lang="en-US" sz="2000" dirty="0"/>
          </a:p>
          <a:p>
            <a:endParaRPr lang="en-US" sz="2000" dirty="0"/>
          </a:p>
          <a:p>
            <a:pPr>
              <a:buFont typeface="Wingdings" pitchFamily="2" charset="2"/>
              <a:buChar char="§"/>
            </a:pPr>
            <a:r>
              <a:rPr lang="en-US" sz="2000" dirty="0"/>
              <a:t>  with  substitution  and  assumption </a:t>
            </a:r>
          </a:p>
          <a:p>
            <a:pPr>
              <a:buFont typeface="Wingdings" pitchFamily="2" charset="2"/>
              <a:buChar char="§"/>
            </a:pPr>
            <a:endParaRPr lang="en-US" sz="2000" dirty="0"/>
          </a:p>
          <a:p>
            <a:pPr>
              <a:buFont typeface="Wingdings" pitchFamily="2" charset="2"/>
              <a:buChar char="§"/>
            </a:pPr>
            <a:endParaRPr lang="en-US" sz="2000" dirty="0"/>
          </a:p>
          <a:p>
            <a:pPr>
              <a:buFont typeface="Wingdings" pitchFamily="2" charset="2"/>
              <a:buChar char="§"/>
            </a:pPr>
            <a:endParaRPr lang="en-US" sz="2000" dirty="0"/>
          </a:p>
          <a:p>
            <a:endParaRPr lang="en-US" sz="2000" dirty="0"/>
          </a:p>
          <a:p>
            <a:pPr>
              <a:buFont typeface="Wingdings" pitchFamily="2" charset="2"/>
              <a:buChar char="§"/>
            </a:pPr>
            <a:r>
              <a:rPr lang="en-US" sz="2000" dirty="0"/>
              <a:t>  to  get  </a:t>
            </a:r>
          </a:p>
          <a:p>
            <a:pPr>
              <a:buFont typeface="Wingdings" pitchFamily="2" charset="2"/>
              <a:buChar char="§"/>
            </a:pPr>
            <a:endParaRPr lang="en-US" sz="2000" dirty="0"/>
          </a:p>
          <a:p>
            <a:endParaRPr lang="en-US" sz="2000" dirty="0"/>
          </a:p>
          <a:p>
            <a:endParaRPr lang="en-US" sz="2000" dirty="0"/>
          </a:p>
          <a:p>
            <a:endParaRPr lang="en-US" sz="2000" dirty="0"/>
          </a:p>
          <a:p>
            <a:endParaRPr lang="en-US" sz="2000" dirty="0"/>
          </a:p>
        </p:txBody>
      </p:sp>
      <p:sp>
        <p:nvSpPr>
          <p:cNvPr id="4" name="Rectangle 3"/>
          <p:cNvSpPr/>
          <p:nvPr/>
        </p:nvSpPr>
        <p:spPr>
          <a:xfrm>
            <a:off x="5791200" y="3473450"/>
            <a:ext cx="3200400" cy="3200400"/>
          </a:xfrm>
          <a:prstGeom prst="rect">
            <a:avLst/>
          </a:prstGeom>
          <a:solidFill>
            <a:srgbClr val="FFFFFF"/>
          </a:solidFill>
          <a:effectLst>
            <a:outerShdw blurRad="50800" dist="152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E1"/>
              </a:solidFill>
            </a:endParaRPr>
          </a:p>
        </p:txBody>
      </p:sp>
      <p:pic>
        <p:nvPicPr>
          <p:cNvPr id="22532" name="Picture 2"/>
          <p:cNvPicPr>
            <a:picLocks noChangeAspect="1" noChangeArrowheads="1"/>
          </p:cNvPicPr>
          <p:nvPr/>
        </p:nvPicPr>
        <p:blipFill>
          <a:blip r:embed="rId2"/>
          <a:srcRect/>
          <a:stretch>
            <a:fillRect/>
          </a:stretch>
        </p:blipFill>
        <p:spPr bwMode="auto">
          <a:xfrm>
            <a:off x="5867400" y="3505200"/>
            <a:ext cx="2897188" cy="1873250"/>
          </a:xfrm>
          <a:prstGeom prst="rect">
            <a:avLst/>
          </a:prstGeom>
          <a:noFill/>
          <a:ln w="9525">
            <a:noFill/>
            <a:miter lim="800000"/>
            <a:headEnd/>
            <a:tailEnd/>
          </a:ln>
        </p:spPr>
      </p:pic>
      <p:pic>
        <p:nvPicPr>
          <p:cNvPr id="22533" name="Picture 3"/>
          <p:cNvPicPr>
            <a:picLocks noChangeAspect="1" noChangeArrowheads="1"/>
          </p:cNvPicPr>
          <p:nvPr/>
        </p:nvPicPr>
        <p:blipFill>
          <a:blip r:embed="rId3"/>
          <a:srcRect/>
          <a:stretch>
            <a:fillRect/>
          </a:stretch>
        </p:blipFill>
        <p:spPr bwMode="auto">
          <a:xfrm>
            <a:off x="5881688" y="5378450"/>
            <a:ext cx="3006725" cy="1066800"/>
          </a:xfrm>
          <a:prstGeom prst="rect">
            <a:avLst/>
          </a:prstGeom>
          <a:noFill/>
          <a:ln w="9525">
            <a:noFill/>
            <a:miter lim="800000"/>
            <a:headEnd/>
            <a:tailEnd/>
          </a:ln>
        </p:spPr>
      </p:pic>
      <p:pic>
        <p:nvPicPr>
          <p:cNvPr id="22534" name="Picture 2"/>
          <p:cNvPicPr>
            <a:picLocks noChangeAspect="1" noChangeArrowheads="1"/>
          </p:cNvPicPr>
          <p:nvPr/>
        </p:nvPicPr>
        <p:blipFill>
          <a:blip r:embed="rId4"/>
          <a:srcRect/>
          <a:stretch>
            <a:fillRect/>
          </a:stretch>
        </p:blipFill>
        <p:spPr bwMode="auto">
          <a:xfrm>
            <a:off x="304800" y="1676400"/>
            <a:ext cx="7454900" cy="990600"/>
          </a:xfrm>
          <a:prstGeom prst="rect">
            <a:avLst/>
          </a:prstGeom>
          <a:noFill/>
          <a:ln w="9525">
            <a:noFill/>
            <a:miter lim="800000"/>
            <a:headEnd/>
            <a:tailEnd/>
          </a:ln>
        </p:spPr>
      </p:pic>
      <p:sp>
        <p:nvSpPr>
          <p:cNvPr id="8" name="Rectangle 2"/>
          <p:cNvSpPr txBox="1">
            <a:spLocks noChangeArrowheads="1"/>
          </p:cNvSpPr>
          <p:nvPr/>
        </p:nvSpPr>
        <p:spPr>
          <a:xfrm>
            <a:off x="228600" y="609600"/>
            <a:ext cx="4267200" cy="457200"/>
          </a:xfrm>
          <a:prstGeom prst="rect">
            <a:avLst/>
          </a:prstGeom>
          <a:solidFill>
            <a:srgbClr val="FFFFFF"/>
          </a:solidFill>
          <a:ln>
            <a:solidFill>
              <a:srgbClr val="663300"/>
            </a:solidFill>
          </a:ln>
        </p:spPr>
        <p:txBody>
          <a:bodyPr/>
          <a:lstStyle/>
          <a:p>
            <a:pPr fontAlgn="auto">
              <a:spcAft>
                <a:spcPts val="0"/>
              </a:spcAft>
              <a:defRPr/>
            </a:pPr>
            <a:r>
              <a:rPr lang="en-US" sz="2400" kern="0" dirty="0">
                <a:solidFill>
                  <a:schemeClr val="tx2"/>
                </a:solidFill>
                <a:latin typeface="+mn-lt"/>
                <a:ea typeface="+mj-ea"/>
                <a:cs typeface="+mj-cs"/>
              </a:rPr>
              <a:t>Equations for Ion </a:t>
            </a:r>
            <a:r>
              <a:rPr lang="en-US" sz="2400" kern="0" dirty="0" smtClean="0">
                <a:solidFill>
                  <a:schemeClr val="tx2"/>
                </a:solidFill>
                <a:latin typeface="+mn-lt"/>
                <a:ea typeface="+mj-ea"/>
                <a:cs typeface="+mj-cs"/>
              </a:rPr>
              <a:t>Pump </a:t>
            </a:r>
            <a:endParaRPr lang="en-US" sz="2400" kern="0" dirty="0">
              <a:solidFill>
                <a:schemeClr val="tx2"/>
              </a:solidFill>
              <a:latin typeface="+mn-lt"/>
              <a:ea typeface="+mj-ea"/>
              <a:cs typeface="+mj-cs"/>
            </a:endParaRPr>
          </a:p>
        </p:txBody>
      </p:sp>
      <p:pic>
        <p:nvPicPr>
          <p:cNvPr id="22536" name="Picture 3"/>
          <p:cNvPicPr>
            <a:picLocks noChangeAspect="1" noChangeArrowheads="1"/>
          </p:cNvPicPr>
          <p:nvPr/>
        </p:nvPicPr>
        <p:blipFill>
          <a:blip r:embed="rId5"/>
          <a:srcRect/>
          <a:stretch>
            <a:fillRect/>
          </a:stretch>
        </p:blipFill>
        <p:spPr bwMode="auto">
          <a:xfrm>
            <a:off x="990600" y="3124200"/>
            <a:ext cx="2432050" cy="1109663"/>
          </a:xfrm>
          <a:prstGeom prst="rect">
            <a:avLst/>
          </a:prstGeom>
          <a:noFill/>
          <a:ln w="9525">
            <a:noFill/>
            <a:miter lim="800000"/>
            <a:headEnd/>
            <a:tailEnd/>
          </a:ln>
        </p:spPr>
      </p:pic>
      <p:pic>
        <p:nvPicPr>
          <p:cNvPr id="22537" name="Picture 5"/>
          <p:cNvPicPr>
            <a:picLocks noChangeAspect="1" noChangeArrowheads="1"/>
          </p:cNvPicPr>
          <p:nvPr/>
        </p:nvPicPr>
        <p:blipFill>
          <a:blip r:embed="rId6"/>
          <a:srcRect/>
          <a:stretch>
            <a:fillRect/>
          </a:stretch>
        </p:blipFill>
        <p:spPr bwMode="auto">
          <a:xfrm>
            <a:off x="1143000" y="4800600"/>
            <a:ext cx="2590800" cy="941388"/>
          </a:xfrm>
          <a:prstGeom prst="rect">
            <a:avLst/>
          </a:prstGeom>
          <a:noFill/>
          <a:ln w="9525">
            <a:noFill/>
            <a:miter lim="800000"/>
            <a:headEnd/>
            <a:tailEnd/>
          </a:ln>
        </p:spPr>
      </p:pic>
      <p:pic>
        <p:nvPicPr>
          <p:cNvPr id="22538" name="Picture 6"/>
          <p:cNvPicPr>
            <a:picLocks noChangeAspect="1" noChangeArrowheads="1"/>
          </p:cNvPicPr>
          <p:nvPr/>
        </p:nvPicPr>
        <p:blipFill>
          <a:blip r:embed="rId7"/>
          <a:srcRect/>
          <a:stretch>
            <a:fillRect/>
          </a:stretch>
        </p:blipFill>
        <p:spPr bwMode="auto">
          <a:xfrm>
            <a:off x="4495800" y="2743200"/>
            <a:ext cx="1800225" cy="438150"/>
          </a:xfrm>
          <a:prstGeom prst="rect">
            <a:avLst/>
          </a:prstGeom>
          <a:noFill/>
          <a:ln w="9525">
            <a:noFill/>
            <a:miter lim="800000"/>
            <a:headEnd/>
            <a:tailEnd/>
          </a:ln>
        </p:spPr>
      </p:pic>
      <p:pic>
        <p:nvPicPr>
          <p:cNvPr id="22539" name="Picture 8"/>
          <p:cNvPicPr>
            <a:picLocks noChangeAspect="1" noChangeArrowheads="1"/>
          </p:cNvPicPr>
          <p:nvPr/>
        </p:nvPicPr>
        <p:blipFill>
          <a:blip r:embed="rId8"/>
          <a:srcRect/>
          <a:stretch>
            <a:fillRect/>
          </a:stretch>
        </p:blipFill>
        <p:spPr bwMode="auto">
          <a:xfrm>
            <a:off x="304800" y="3200400"/>
            <a:ext cx="5410200" cy="914400"/>
          </a:xfrm>
          <a:prstGeom prst="rect">
            <a:avLst/>
          </a:prstGeom>
          <a:noFill/>
          <a:ln w="9525">
            <a:noFill/>
            <a:miter lim="800000"/>
            <a:headEnd/>
            <a:tailEnd/>
          </a:ln>
        </p:spPr>
      </p:pic>
      <p:sp>
        <p:nvSpPr>
          <p:cNvPr id="15" name="Oval 14"/>
          <p:cNvSpPr/>
          <p:nvPr/>
        </p:nvSpPr>
        <p:spPr>
          <a:xfrm>
            <a:off x="6096000" y="4343400"/>
            <a:ext cx="1752600" cy="685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E1"/>
              </a:solidFill>
            </a:endParaRPr>
          </a:p>
        </p:txBody>
      </p:sp>
      <p:pic>
        <p:nvPicPr>
          <p:cNvPr id="22541" name="Picture 10"/>
          <p:cNvPicPr>
            <a:picLocks noChangeAspect="1" noChangeArrowheads="1"/>
          </p:cNvPicPr>
          <p:nvPr/>
        </p:nvPicPr>
        <p:blipFill>
          <a:blip r:embed="rId9"/>
          <a:srcRect/>
          <a:stretch>
            <a:fillRect/>
          </a:stretch>
        </p:blipFill>
        <p:spPr bwMode="auto">
          <a:xfrm>
            <a:off x="7772400" y="5943600"/>
            <a:ext cx="228600" cy="228600"/>
          </a:xfrm>
          <a:prstGeom prst="rect">
            <a:avLst/>
          </a:prstGeom>
          <a:noFill/>
          <a:ln w="9525">
            <a:noFill/>
            <a:miter lim="800000"/>
            <a:headEnd/>
            <a:tailEnd/>
          </a:ln>
        </p:spPr>
      </p:pic>
      <p:pic>
        <p:nvPicPr>
          <p:cNvPr id="22542" name="Picture 13"/>
          <p:cNvPicPr>
            <a:picLocks noChangeAspect="1" noChangeArrowheads="1"/>
          </p:cNvPicPr>
          <p:nvPr/>
        </p:nvPicPr>
        <p:blipFill>
          <a:blip r:embed="rId10"/>
          <a:srcRect/>
          <a:stretch>
            <a:fillRect/>
          </a:stretch>
        </p:blipFill>
        <p:spPr bwMode="auto">
          <a:xfrm>
            <a:off x="7086600" y="5943600"/>
            <a:ext cx="304800" cy="228600"/>
          </a:xfrm>
          <a:prstGeom prst="rect">
            <a:avLst/>
          </a:prstGeom>
          <a:noFill/>
          <a:ln w="9525">
            <a:noFill/>
            <a:miter lim="800000"/>
            <a:headEnd/>
            <a:tailEnd/>
          </a:ln>
        </p:spPr>
      </p:pic>
      <p:sp>
        <p:nvSpPr>
          <p:cNvPr id="18" name="Oval 17"/>
          <p:cNvSpPr/>
          <p:nvPr/>
        </p:nvSpPr>
        <p:spPr>
          <a:xfrm>
            <a:off x="7086600" y="5791200"/>
            <a:ext cx="990600" cy="53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E1"/>
              </a:solidFill>
            </a:endParaRPr>
          </a:p>
        </p:txBody>
      </p:sp>
      <p:sp>
        <p:nvSpPr>
          <p:cNvPr id="16" name="Oval 15"/>
          <p:cNvSpPr/>
          <p:nvPr/>
        </p:nvSpPr>
        <p:spPr>
          <a:xfrm>
            <a:off x="266700" y="1524000"/>
            <a:ext cx="2552700" cy="1219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E1"/>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8"/>
          <p:cNvPicPr>
            <a:picLocks noChangeAspect="1" noChangeArrowheads="1"/>
          </p:cNvPicPr>
          <p:nvPr/>
        </p:nvPicPr>
        <p:blipFill>
          <a:blip r:embed="rId3"/>
          <a:srcRect/>
          <a:stretch>
            <a:fillRect/>
          </a:stretch>
        </p:blipFill>
        <p:spPr bwMode="auto">
          <a:xfrm>
            <a:off x="2381250" y="4419600"/>
            <a:ext cx="5097463" cy="838200"/>
          </a:xfrm>
          <a:prstGeom prst="rect">
            <a:avLst/>
          </a:prstGeom>
          <a:noFill/>
          <a:ln w="9525">
            <a:solidFill>
              <a:schemeClr val="tx1"/>
            </a:solidFill>
            <a:miter lim="800000"/>
            <a:headEnd/>
            <a:tailEnd/>
          </a:ln>
        </p:spPr>
      </p:pic>
      <p:sp>
        <p:nvSpPr>
          <p:cNvPr id="7" name="Rectangle 6"/>
          <p:cNvSpPr/>
          <p:nvPr/>
        </p:nvSpPr>
        <p:spPr>
          <a:xfrm>
            <a:off x="838200" y="304800"/>
            <a:ext cx="7772400" cy="4953000"/>
          </a:xfrm>
          <a:prstGeom prst="rect">
            <a:avLst/>
          </a:prstGeom>
          <a:solidFill>
            <a:schemeClr val="bg1"/>
          </a:solidFill>
          <a:effectLst>
            <a:outerShdw blurRad="50800" dist="152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E1"/>
              </a:solidFill>
            </a:endParaRPr>
          </a:p>
        </p:txBody>
      </p:sp>
      <p:pic>
        <p:nvPicPr>
          <p:cNvPr id="21507" name="Picture 6"/>
          <p:cNvPicPr>
            <a:picLocks noChangeAspect="1" noChangeArrowheads="1"/>
          </p:cNvPicPr>
          <p:nvPr/>
        </p:nvPicPr>
        <p:blipFill>
          <a:blip r:embed="rId4"/>
          <a:srcRect/>
          <a:stretch>
            <a:fillRect/>
          </a:stretch>
        </p:blipFill>
        <p:spPr bwMode="auto">
          <a:xfrm>
            <a:off x="914400" y="457200"/>
            <a:ext cx="7185025" cy="3048000"/>
          </a:xfrm>
          <a:prstGeom prst="rect">
            <a:avLst/>
          </a:prstGeom>
          <a:noFill/>
          <a:ln w="9525">
            <a:noFill/>
            <a:miter lim="800000"/>
            <a:headEnd/>
            <a:tailEnd/>
          </a:ln>
        </p:spPr>
      </p:pic>
      <p:pic>
        <p:nvPicPr>
          <p:cNvPr id="21508" name="Picture 3"/>
          <p:cNvPicPr>
            <a:picLocks noChangeAspect="1" noChangeArrowheads="1"/>
          </p:cNvPicPr>
          <p:nvPr/>
        </p:nvPicPr>
        <p:blipFill>
          <a:blip r:embed="rId5"/>
          <a:srcRect/>
          <a:stretch>
            <a:fillRect/>
          </a:stretch>
        </p:blipFill>
        <p:spPr bwMode="auto">
          <a:xfrm>
            <a:off x="4648200" y="3276600"/>
            <a:ext cx="3436938" cy="1219200"/>
          </a:xfrm>
          <a:prstGeom prst="rect">
            <a:avLst/>
          </a:prstGeom>
          <a:noFill/>
          <a:ln w="9525">
            <a:noFill/>
            <a:miter lim="800000"/>
            <a:headEnd/>
            <a:tailEnd/>
          </a:ln>
        </p:spPr>
      </p:pic>
      <p:cxnSp>
        <p:nvCxnSpPr>
          <p:cNvPr id="9" name="Straight Connector 8"/>
          <p:cNvCxnSpPr/>
          <p:nvPr/>
        </p:nvCxnSpPr>
        <p:spPr>
          <a:xfrm rot="5400000">
            <a:off x="2058988" y="2590800"/>
            <a:ext cx="4722812"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21510" name="Picture 7"/>
          <p:cNvPicPr>
            <a:picLocks noChangeAspect="1" noChangeArrowheads="1"/>
          </p:cNvPicPr>
          <p:nvPr/>
        </p:nvPicPr>
        <p:blipFill>
          <a:blip r:embed="rId6"/>
          <a:srcRect/>
          <a:stretch>
            <a:fillRect/>
          </a:stretch>
        </p:blipFill>
        <p:spPr bwMode="auto">
          <a:xfrm>
            <a:off x="914400" y="3276600"/>
            <a:ext cx="3448050" cy="1295400"/>
          </a:xfrm>
          <a:prstGeom prst="rect">
            <a:avLst/>
          </a:prstGeom>
          <a:noFill/>
          <a:ln w="9525">
            <a:noFill/>
            <a:miter lim="800000"/>
            <a:headEnd/>
            <a:tailEnd/>
          </a:ln>
        </p:spPr>
      </p:pic>
      <p:pic>
        <p:nvPicPr>
          <p:cNvPr id="21512" name="Picture 10"/>
          <p:cNvPicPr>
            <a:picLocks noChangeAspect="1" noChangeArrowheads="1"/>
          </p:cNvPicPr>
          <p:nvPr/>
        </p:nvPicPr>
        <p:blipFill>
          <a:blip r:embed="rId7"/>
          <a:srcRect/>
          <a:stretch>
            <a:fillRect/>
          </a:stretch>
        </p:blipFill>
        <p:spPr bwMode="auto">
          <a:xfrm>
            <a:off x="6858000" y="3962400"/>
            <a:ext cx="255588" cy="228600"/>
          </a:xfrm>
          <a:prstGeom prst="rect">
            <a:avLst/>
          </a:prstGeom>
          <a:noFill/>
          <a:ln w="9525">
            <a:noFill/>
            <a:miter lim="800000"/>
            <a:headEnd/>
            <a:tailEnd/>
          </a:ln>
        </p:spPr>
      </p:pic>
      <p:pic>
        <p:nvPicPr>
          <p:cNvPr id="21513" name="Picture 12"/>
          <p:cNvPicPr>
            <a:picLocks noChangeAspect="1" noChangeArrowheads="1"/>
          </p:cNvPicPr>
          <p:nvPr/>
        </p:nvPicPr>
        <p:blipFill>
          <a:blip r:embed="rId8"/>
          <a:srcRect/>
          <a:stretch>
            <a:fillRect/>
          </a:stretch>
        </p:blipFill>
        <p:spPr bwMode="auto">
          <a:xfrm>
            <a:off x="3048000" y="3962400"/>
            <a:ext cx="295275" cy="247650"/>
          </a:xfrm>
          <a:prstGeom prst="rect">
            <a:avLst/>
          </a:prstGeom>
          <a:noFill/>
          <a:ln w="9525">
            <a:noFill/>
            <a:miter lim="800000"/>
            <a:headEnd/>
            <a:tailEnd/>
          </a:ln>
        </p:spPr>
      </p:pic>
      <p:pic>
        <p:nvPicPr>
          <p:cNvPr id="21514" name="Picture 13"/>
          <p:cNvPicPr>
            <a:picLocks noChangeAspect="1" noChangeArrowheads="1"/>
          </p:cNvPicPr>
          <p:nvPr/>
        </p:nvPicPr>
        <p:blipFill>
          <a:blip r:embed="rId9"/>
          <a:srcRect/>
          <a:stretch>
            <a:fillRect/>
          </a:stretch>
        </p:blipFill>
        <p:spPr bwMode="auto">
          <a:xfrm>
            <a:off x="6019800" y="3962400"/>
            <a:ext cx="342900" cy="228600"/>
          </a:xfrm>
          <a:prstGeom prst="rect">
            <a:avLst/>
          </a:prstGeom>
          <a:noFill/>
          <a:ln w="9525">
            <a:noFill/>
            <a:miter lim="800000"/>
            <a:headEnd/>
            <a:tailEnd/>
          </a:ln>
        </p:spPr>
      </p:pic>
      <p:sp>
        <p:nvSpPr>
          <p:cNvPr id="21515" name="TextBox 22"/>
          <p:cNvSpPr txBox="1">
            <a:spLocks noChangeArrowheads="1"/>
          </p:cNvSpPr>
          <p:nvPr/>
        </p:nvSpPr>
        <p:spPr bwMode="auto">
          <a:xfrm>
            <a:off x="2362200" y="4038600"/>
            <a:ext cx="228600" cy="276225"/>
          </a:xfrm>
          <a:prstGeom prst="rect">
            <a:avLst/>
          </a:prstGeom>
          <a:solidFill>
            <a:srgbClr val="FFFFFF"/>
          </a:solidFill>
          <a:ln w="9525">
            <a:noFill/>
            <a:miter lim="800000"/>
            <a:headEnd/>
            <a:tailEnd/>
          </a:ln>
        </p:spPr>
        <p:txBody>
          <a:bodyPr wrap="none">
            <a:spAutoFit/>
          </a:bodyPr>
          <a:lstStyle/>
          <a:p>
            <a:r>
              <a:rPr lang="en-US" sz="1200"/>
              <a:t> </a:t>
            </a:r>
          </a:p>
        </p:txBody>
      </p:sp>
      <p:pic>
        <p:nvPicPr>
          <p:cNvPr id="21516" name="Picture 13"/>
          <p:cNvPicPr>
            <a:picLocks noChangeAspect="1" noChangeArrowheads="1"/>
          </p:cNvPicPr>
          <p:nvPr/>
        </p:nvPicPr>
        <p:blipFill>
          <a:blip r:embed="rId9"/>
          <a:srcRect/>
          <a:stretch>
            <a:fillRect/>
          </a:stretch>
        </p:blipFill>
        <p:spPr bwMode="auto">
          <a:xfrm>
            <a:off x="2209800" y="3962400"/>
            <a:ext cx="342900" cy="228600"/>
          </a:xfrm>
          <a:prstGeom prst="rect">
            <a:avLst/>
          </a:prstGeom>
          <a:noFill/>
          <a:ln w="9525">
            <a:noFill/>
            <a:miter lim="800000"/>
            <a:headEnd/>
            <a:tailEnd/>
          </a:ln>
        </p:spPr>
      </p:pic>
      <p:sp>
        <p:nvSpPr>
          <p:cNvPr id="2" name="Rectangle 1"/>
          <p:cNvSpPr/>
          <p:nvPr/>
        </p:nvSpPr>
        <p:spPr>
          <a:xfrm>
            <a:off x="990600" y="457200"/>
            <a:ext cx="3325812" cy="40386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Object 2"/>
          <p:cNvGraphicFramePr>
            <a:graphicFrameLocks noChangeAspect="1"/>
          </p:cNvGraphicFramePr>
          <p:nvPr>
            <p:extLst>
              <p:ext uri="{D42A27DB-BD31-4B8C-83A1-F6EECF244321}">
                <p14:modId xmlns:p14="http://schemas.microsoft.com/office/powerpoint/2010/main" val="3558571931"/>
              </p:ext>
            </p:extLst>
          </p:nvPr>
        </p:nvGraphicFramePr>
        <p:xfrm>
          <a:off x="146122" y="195142"/>
          <a:ext cx="4127355" cy="3062408"/>
        </p:xfrm>
        <a:graphic>
          <a:graphicData uri="http://schemas.openxmlformats.org/presentationml/2006/ole">
            <mc:AlternateContent xmlns:mc="http://schemas.openxmlformats.org/markup-compatibility/2006">
              <mc:Choice xmlns:v="urn:schemas-microsoft-com:vml" Requires="v">
                <p:oleObj spid="_x0000_s29737" name="Equation" r:id="rId10" imgW="2908080" imgH="2158920" progId="Equation.3">
                  <p:embed/>
                </p:oleObj>
              </mc:Choice>
              <mc:Fallback>
                <p:oleObj name="Equation" r:id="rId10" imgW="2908080" imgH="2158920" progId="Equation.3">
                  <p:embed/>
                  <p:pic>
                    <p:nvPicPr>
                      <p:cNvPr id="0" name="Object 1"/>
                      <p:cNvPicPr>
                        <a:picLocks noChangeAspect="1" noChangeArrowheads="1"/>
                      </p:cNvPicPr>
                      <p:nvPr/>
                    </p:nvPicPr>
                    <p:blipFill>
                      <a:blip r:embed="rId11"/>
                      <a:srcRect/>
                      <a:stretch>
                        <a:fillRect/>
                      </a:stretch>
                    </p:blipFill>
                    <p:spPr bwMode="auto">
                      <a:xfrm>
                        <a:off x="146122" y="195142"/>
                        <a:ext cx="4127355" cy="3062408"/>
                      </a:xfrm>
                      <a:prstGeom prst="rect">
                        <a:avLst/>
                      </a:prstGeom>
                      <a:solidFill>
                        <a:srgbClr val="CCCCFF"/>
                      </a:solidFill>
                      <a:ln w="38100">
                        <a:solidFill>
                          <a:srgbClr val="6600FF"/>
                        </a:solidFill>
                        <a:miter lim="800000"/>
                        <a:headEnd/>
                        <a:tailEnd/>
                      </a:ln>
                    </p:spPr>
                  </p:pic>
                </p:oleObj>
              </mc:Fallback>
            </mc:AlternateContent>
          </a:graphicData>
        </a:graphic>
      </p:graphicFrame>
      <p:pic>
        <p:nvPicPr>
          <p:cNvPr id="29700" name="Picture 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2400" y="3405741"/>
            <a:ext cx="2757487" cy="1699659"/>
          </a:xfrm>
          <a:prstGeom prst="rect">
            <a:avLst/>
          </a:prstGeom>
          <a:noFill/>
          <a:ln w="9525">
            <a:solidFill>
              <a:schemeClr val="tx1"/>
            </a:solidFill>
            <a:miter lim="800000"/>
            <a:headEnd/>
            <a:tailEnd/>
          </a:ln>
          <a:effectLst>
            <a:outerShdw blurRad="127000" dist="114300" dir="2700000" algn="ctr" rotWithShape="0">
              <a:schemeClr val="accent4">
                <a:lumMod val="50000"/>
                <a:lumOff val="50000"/>
              </a:schemeClr>
            </a:outerShdw>
          </a:effectLst>
          <a:extLst>
            <a:ext uri="{909E8E84-426E-40DD-AFC4-6F175D3DCCD1}">
              <a14:hiddenFill xmlns:a14="http://schemas.microsoft.com/office/drawing/2010/main">
                <a:solidFill>
                  <a:schemeClr val="accent1"/>
                </a:solidFill>
              </a14:hiddenFill>
            </a:ext>
          </a:extLst>
        </p:spPr>
      </p:pic>
      <p:sp>
        <p:nvSpPr>
          <p:cNvPr id="4" name="TextBox 3"/>
          <p:cNvSpPr txBox="1"/>
          <p:nvPr/>
        </p:nvSpPr>
        <p:spPr>
          <a:xfrm>
            <a:off x="990600" y="4731751"/>
            <a:ext cx="1821332" cy="338554"/>
          </a:xfrm>
          <a:prstGeom prst="rect">
            <a:avLst/>
          </a:prstGeom>
          <a:solidFill>
            <a:srgbClr val="FFFFFF"/>
          </a:solidFill>
        </p:spPr>
        <p:txBody>
          <a:bodyPr wrap="none" rtlCol="0">
            <a:spAutoFit/>
          </a:bodyPr>
          <a:lstStyle/>
          <a:p>
            <a:r>
              <a:rPr lang="en-US" sz="1600" i="1" dirty="0" smtClean="0">
                <a:solidFill>
                  <a:srgbClr val="FF0000"/>
                </a:solidFill>
                <a:latin typeface="+mj-lt"/>
              </a:rPr>
              <a:t>I </a:t>
            </a:r>
            <a:r>
              <a:rPr lang="en-US" sz="1600" baseline="-25000" dirty="0" smtClean="0">
                <a:solidFill>
                  <a:srgbClr val="FF0000"/>
                </a:solidFill>
              </a:rPr>
              <a:t>Na </a:t>
            </a:r>
            <a:r>
              <a:rPr lang="en-US" sz="1600" dirty="0" smtClean="0">
                <a:solidFill>
                  <a:srgbClr val="FF0000"/>
                </a:solidFill>
                <a:latin typeface="+mj-lt"/>
              </a:rPr>
              <a:t>=</a:t>
            </a:r>
            <a:r>
              <a:rPr lang="en-US" sz="1600" i="1" dirty="0" smtClean="0">
                <a:solidFill>
                  <a:srgbClr val="FF0000"/>
                </a:solidFill>
                <a:latin typeface="+mj-lt"/>
              </a:rPr>
              <a:t> </a:t>
            </a:r>
            <a:r>
              <a:rPr lang="en-US" sz="1600" i="1" dirty="0" err="1" smtClean="0">
                <a:solidFill>
                  <a:srgbClr val="FF0000"/>
                </a:solidFill>
                <a:latin typeface="+mj-lt"/>
              </a:rPr>
              <a:t>f</a:t>
            </a:r>
            <a:r>
              <a:rPr lang="en-US" sz="1600" baseline="-25000" dirty="0" err="1">
                <a:solidFill>
                  <a:srgbClr val="FF0000"/>
                </a:solidFill>
              </a:rPr>
              <a:t>Na</a:t>
            </a:r>
            <a:r>
              <a:rPr lang="en-US" sz="1600" i="1" dirty="0" smtClean="0">
                <a:solidFill>
                  <a:srgbClr val="FF0000"/>
                </a:solidFill>
                <a:latin typeface="+mj-lt"/>
              </a:rPr>
              <a:t> </a:t>
            </a:r>
            <a:r>
              <a:rPr lang="en-US" sz="1600" dirty="0" smtClean="0">
                <a:solidFill>
                  <a:srgbClr val="FF0000"/>
                </a:solidFill>
                <a:latin typeface="+mj-lt"/>
              </a:rPr>
              <a:t>(</a:t>
            </a:r>
            <a:r>
              <a:rPr lang="en-US" sz="1600" i="1" dirty="0" smtClean="0">
                <a:solidFill>
                  <a:srgbClr val="FF0000"/>
                </a:solidFill>
                <a:latin typeface="+mj-lt"/>
              </a:rPr>
              <a:t>V</a:t>
            </a:r>
            <a:r>
              <a:rPr lang="en-US" sz="1600" baseline="-25000" dirty="0">
                <a:solidFill>
                  <a:srgbClr val="FF0000"/>
                </a:solidFill>
              </a:rPr>
              <a:t>C</a:t>
            </a:r>
            <a:r>
              <a:rPr lang="en-US" sz="1600" i="1" dirty="0" smtClean="0">
                <a:solidFill>
                  <a:srgbClr val="FF0000"/>
                </a:solidFill>
                <a:latin typeface="+mj-lt"/>
              </a:rPr>
              <a:t> </a:t>
            </a:r>
            <a:r>
              <a:rPr lang="en-US" sz="1600" dirty="0" smtClean="0">
                <a:solidFill>
                  <a:srgbClr val="FF0000"/>
                </a:solidFill>
                <a:latin typeface="+mj-lt"/>
              </a:rPr>
              <a:t>–</a:t>
            </a:r>
            <a:r>
              <a:rPr lang="en-US" sz="1600" i="1" dirty="0" smtClean="0">
                <a:solidFill>
                  <a:srgbClr val="FF0000"/>
                </a:solidFill>
                <a:latin typeface="+mj-lt"/>
              </a:rPr>
              <a:t> </a:t>
            </a:r>
            <a:r>
              <a:rPr lang="en-US" sz="1600" i="1" dirty="0" err="1" smtClean="0">
                <a:solidFill>
                  <a:srgbClr val="FF0000"/>
                </a:solidFill>
                <a:latin typeface="+mj-lt"/>
              </a:rPr>
              <a:t>E</a:t>
            </a:r>
            <a:r>
              <a:rPr lang="en-US" sz="1600" baseline="-25000" dirty="0" err="1" smtClean="0">
                <a:solidFill>
                  <a:srgbClr val="FF0000"/>
                </a:solidFill>
                <a:latin typeface="+mj-lt"/>
              </a:rPr>
              <a:t>Na</a:t>
            </a:r>
            <a:r>
              <a:rPr lang="en-US" sz="1600" dirty="0" smtClean="0">
                <a:solidFill>
                  <a:srgbClr val="FF0000"/>
                </a:solidFill>
                <a:latin typeface="+mj-lt"/>
              </a:rPr>
              <a:t>)</a:t>
            </a:r>
            <a:endParaRPr lang="en-US" sz="1600" dirty="0">
              <a:solidFill>
                <a:srgbClr val="FF0000"/>
              </a:solidFill>
              <a:latin typeface="+mj-lt"/>
            </a:endParaRPr>
          </a:p>
        </p:txBody>
      </p:sp>
      <p:sp>
        <p:nvSpPr>
          <p:cNvPr id="18" name="TextBox 17"/>
          <p:cNvSpPr txBox="1"/>
          <p:nvPr/>
        </p:nvSpPr>
        <p:spPr>
          <a:xfrm>
            <a:off x="152400" y="3426964"/>
            <a:ext cx="1260281" cy="338554"/>
          </a:xfrm>
          <a:prstGeom prst="rect">
            <a:avLst/>
          </a:prstGeom>
          <a:solidFill>
            <a:srgbClr val="FFFFFF"/>
          </a:solidFill>
        </p:spPr>
        <p:txBody>
          <a:bodyPr wrap="none" rtlCol="0">
            <a:spAutoFit/>
          </a:bodyPr>
          <a:lstStyle/>
          <a:p>
            <a:r>
              <a:rPr lang="en-US" sz="1600" i="1" dirty="0" smtClean="0">
                <a:solidFill>
                  <a:srgbClr val="000099"/>
                </a:solidFill>
                <a:latin typeface="+mj-lt"/>
              </a:rPr>
              <a:t>V</a:t>
            </a:r>
            <a:r>
              <a:rPr lang="en-US" sz="1600" baseline="-25000" dirty="0" smtClean="0">
                <a:solidFill>
                  <a:srgbClr val="000099"/>
                </a:solidFill>
              </a:rPr>
              <a:t>K </a:t>
            </a:r>
            <a:r>
              <a:rPr lang="en-US" sz="1600" dirty="0" smtClean="0">
                <a:solidFill>
                  <a:srgbClr val="000099"/>
                </a:solidFill>
                <a:latin typeface="+mj-lt"/>
              </a:rPr>
              <a:t>=</a:t>
            </a:r>
            <a:r>
              <a:rPr lang="en-US" sz="1600" i="1" dirty="0" smtClean="0">
                <a:solidFill>
                  <a:srgbClr val="000099"/>
                </a:solidFill>
                <a:latin typeface="+mj-lt"/>
              </a:rPr>
              <a:t> </a:t>
            </a:r>
            <a:r>
              <a:rPr lang="en-US" sz="1600" i="1" dirty="0" err="1" smtClean="0">
                <a:solidFill>
                  <a:srgbClr val="000099"/>
                </a:solidFill>
                <a:latin typeface="+mj-lt"/>
              </a:rPr>
              <a:t>h</a:t>
            </a:r>
            <a:r>
              <a:rPr lang="en-US" sz="1600" baseline="-25000" dirty="0" err="1" smtClean="0">
                <a:solidFill>
                  <a:srgbClr val="000099"/>
                </a:solidFill>
              </a:rPr>
              <a:t>K</a:t>
            </a:r>
            <a:r>
              <a:rPr lang="en-US" sz="1600" i="1" dirty="0" smtClean="0">
                <a:solidFill>
                  <a:srgbClr val="000099"/>
                </a:solidFill>
                <a:latin typeface="+mj-lt"/>
              </a:rPr>
              <a:t> </a:t>
            </a:r>
            <a:r>
              <a:rPr lang="en-US" sz="1600" dirty="0" smtClean="0">
                <a:solidFill>
                  <a:srgbClr val="000099"/>
                </a:solidFill>
                <a:latin typeface="+mj-lt"/>
              </a:rPr>
              <a:t>(</a:t>
            </a:r>
            <a:r>
              <a:rPr lang="en-US" sz="1600" i="1" dirty="0" err="1" smtClean="0">
                <a:solidFill>
                  <a:srgbClr val="000099"/>
                </a:solidFill>
                <a:latin typeface="+mj-lt"/>
              </a:rPr>
              <a:t>I</a:t>
            </a:r>
            <a:r>
              <a:rPr lang="en-US" sz="1600" baseline="-25000" dirty="0" err="1" smtClean="0">
                <a:solidFill>
                  <a:srgbClr val="000099"/>
                </a:solidFill>
                <a:latin typeface="+mj-lt"/>
              </a:rPr>
              <a:t>K,p</a:t>
            </a:r>
            <a:r>
              <a:rPr lang="en-US" sz="1600" dirty="0" smtClean="0">
                <a:solidFill>
                  <a:srgbClr val="000099"/>
                </a:solidFill>
                <a:latin typeface="+mj-lt"/>
              </a:rPr>
              <a:t>)</a:t>
            </a:r>
            <a:endParaRPr lang="en-US" sz="1600" dirty="0">
              <a:solidFill>
                <a:srgbClr val="000099"/>
              </a:solidFill>
              <a:latin typeface="+mj-l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533400" y="609600"/>
            <a:ext cx="4191000" cy="941388"/>
          </a:xfrm>
          <a:prstGeom prst="rect">
            <a:avLst/>
          </a:prstGeom>
        </p:spPr>
        <p:txBody>
          <a:bodyPr>
            <a:normAutofit lnSpcReduction="10000"/>
          </a:bodyPr>
          <a:lstStyle/>
          <a:p>
            <a:pPr fontAlgn="auto">
              <a:spcAft>
                <a:spcPts val="0"/>
              </a:spcAft>
              <a:defRPr/>
            </a:pPr>
            <a:r>
              <a:rPr lang="en-US" sz="2800" b="1" kern="0" dirty="0">
                <a:solidFill>
                  <a:schemeClr val="tx2"/>
                </a:solidFill>
                <a:latin typeface="+mn-lt"/>
                <a:ea typeface="+mj-ea"/>
                <a:cs typeface="+mj-cs"/>
              </a:rPr>
              <a:t>Hodgkin-Huxley </a:t>
            </a:r>
            <a:r>
              <a:rPr lang="en-US" sz="2800" b="1" kern="0" dirty="0" smtClean="0">
                <a:solidFill>
                  <a:schemeClr val="tx2"/>
                </a:solidFill>
                <a:latin typeface="+mn-lt"/>
                <a:ea typeface="+mj-ea"/>
                <a:cs typeface="+mj-cs"/>
              </a:rPr>
              <a:t>Model (1952)</a:t>
            </a:r>
            <a:endParaRPr lang="en-US" sz="2800" b="1" kern="0" dirty="0">
              <a:solidFill>
                <a:schemeClr val="tx2"/>
              </a:solidFill>
              <a:latin typeface="+mn-lt"/>
              <a:ea typeface="+mj-ea"/>
              <a:cs typeface="+mj-cs"/>
            </a:endParaRPr>
          </a:p>
        </p:txBody>
      </p:sp>
      <p:sp>
        <p:nvSpPr>
          <p:cNvPr id="3" name="TextBox 2"/>
          <p:cNvSpPr txBox="1"/>
          <p:nvPr/>
        </p:nvSpPr>
        <p:spPr>
          <a:xfrm>
            <a:off x="685800" y="1676400"/>
            <a:ext cx="8622873" cy="2308324"/>
          </a:xfrm>
          <a:prstGeom prst="rect">
            <a:avLst/>
          </a:prstGeom>
          <a:noFill/>
        </p:spPr>
        <p:txBody>
          <a:bodyPr wrap="none" rtlCol="0">
            <a:spAutoFit/>
          </a:bodyPr>
          <a:lstStyle/>
          <a:p>
            <a:r>
              <a:rPr lang="en-US" sz="2400" dirty="0" smtClean="0"/>
              <a:t>Pros:</a:t>
            </a:r>
          </a:p>
          <a:p>
            <a:pPr marL="800100" lvl="1" indent="-342900">
              <a:buFont typeface="Wingdings" pitchFamily="2" charset="2"/>
              <a:buChar char="q"/>
            </a:pPr>
            <a:r>
              <a:rPr lang="en-US" sz="2400" dirty="0" smtClean="0"/>
              <a:t>The first system-wide model for excitable membranes.   </a:t>
            </a:r>
            <a:endParaRPr lang="en-US" sz="2400" dirty="0"/>
          </a:p>
          <a:p>
            <a:pPr marL="800100" lvl="1" indent="-342900">
              <a:buFont typeface="Wingdings" pitchFamily="2" charset="2"/>
              <a:buChar char="q"/>
            </a:pPr>
            <a:r>
              <a:rPr lang="en-US" sz="2400" dirty="0" smtClean="0"/>
              <a:t>Mimics experimental data.</a:t>
            </a:r>
          </a:p>
          <a:p>
            <a:pPr marL="800100" lvl="1" indent="-342900">
              <a:buFont typeface="Wingdings" pitchFamily="2" charset="2"/>
              <a:buChar char="q"/>
            </a:pPr>
            <a:r>
              <a:rPr lang="en-US" sz="2400" dirty="0" smtClean="0"/>
              <a:t>Part of a Nobel Prize work. </a:t>
            </a:r>
          </a:p>
          <a:p>
            <a:pPr marL="800100" lvl="1" indent="-342900">
              <a:buFont typeface="Wingdings" pitchFamily="2" charset="2"/>
              <a:buChar char="q"/>
            </a:pPr>
            <a:r>
              <a:rPr lang="en-US" sz="2400" dirty="0" smtClean="0"/>
              <a:t>Fueled the theoretical neurosciences for the last </a:t>
            </a:r>
          </a:p>
          <a:p>
            <a:pPr lvl="1"/>
            <a:r>
              <a:rPr lang="en-US" sz="2400" dirty="0"/>
              <a:t> </a:t>
            </a:r>
            <a:r>
              <a:rPr lang="en-US" sz="2400" dirty="0" smtClean="0"/>
              <a:t>       60 years and counting. </a:t>
            </a:r>
          </a:p>
        </p:txBody>
      </p:sp>
    </p:spTree>
    <p:extLst>
      <p:ext uri="{BB962C8B-B14F-4D97-AF65-F5344CB8AC3E}">
        <p14:creationId xmlns:p14="http://schemas.microsoft.com/office/powerpoint/2010/main" val="24247629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11" name="Picture 8"/>
          <p:cNvPicPr>
            <a:picLocks noChangeAspect="1" noChangeArrowheads="1"/>
          </p:cNvPicPr>
          <p:nvPr/>
        </p:nvPicPr>
        <p:blipFill>
          <a:blip r:embed="rId2"/>
          <a:srcRect/>
          <a:stretch>
            <a:fillRect/>
          </a:stretch>
        </p:blipFill>
        <p:spPr bwMode="auto">
          <a:xfrm>
            <a:off x="2381250" y="4419600"/>
            <a:ext cx="5097463" cy="838200"/>
          </a:xfrm>
          <a:prstGeom prst="rect">
            <a:avLst/>
          </a:prstGeom>
          <a:noFill/>
          <a:ln w="9525">
            <a:solidFill>
              <a:schemeClr val="tx1"/>
            </a:solidFill>
            <a:miter lim="800000"/>
            <a:headEnd/>
            <a:tailEnd/>
          </a:ln>
        </p:spPr>
      </p:pic>
      <p:sp>
        <p:nvSpPr>
          <p:cNvPr id="7" name="Rectangle 6"/>
          <p:cNvSpPr/>
          <p:nvPr/>
        </p:nvSpPr>
        <p:spPr>
          <a:xfrm>
            <a:off x="838200" y="304800"/>
            <a:ext cx="7772400" cy="4953000"/>
          </a:xfrm>
          <a:prstGeom prst="rect">
            <a:avLst/>
          </a:prstGeom>
          <a:solidFill>
            <a:schemeClr val="bg1"/>
          </a:solidFill>
          <a:effectLst>
            <a:outerShdw blurRad="50800" dist="152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E1"/>
              </a:solidFill>
            </a:endParaRPr>
          </a:p>
        </p:txBody>
      </p:sp>
      <p:pic>
        <p:nvPicPr>
          <p:cNvPr id="21507" name="Picture 6"/>
          <p:cNvPicPr>
            <a:picLocks noChangeAspect="1" noChangeArrowheads="1"/>
          </p:cNvPicPr>
          <p:nvPr/>
        </p:nvPicPr>
        <p:blipFill>
          <a:blip r:embed="rId3"/>
          <a:srcRect/>
          <a:stretch>
            <a:fillRect/>
          </a:stretch>
        </p:blipFill>
        <p:spPr bwMode="auto">
          <a:xfrm>
            <a:off x="914400" y="457200"/>
            <a:ext cx="7185025" cy="3048000"/>
          </a:xfrm>
          <a:prstGeom prst="rect">
            <a:avLst/>
          </a:prstGeom>
          <a:noFill/>
          <a:ln w="9525">
            <a:noFill/>
            <a:miter lim="800000"/>
            <a:headEnd/>
            <a:tailEnd/>
          </a:ln>
        </p:spPr>
      </p:pic>
      <p:pic>
        <p:nvPicPr>
          <p:cNvPr id="21508" name="Picture 3"/>
          <p:cNvPicPr>
            <a:picLocks noChangeAspect="1" noChangeArrowheads="1"/>
          </p:cNvPicPr>
          <p:nvPr/>
        </p:nvPicPr>
        <p:blipFill>
          <a:blip r:embed="rId4"/>
          <a:srcRect/>
          <a:stretch>
            <a:fillRect/>
          </a:stretch>
        </p:blipFill>
        <p:spPr bwMode="auto">
          <a:xfrm>
            <a:off x="4648200" y="3276600"/>
            <a:ext cx="3436938" cy="1219200"/>
          </a:xfrm>
          <a:prstGeom prst="rect">
            <a:avLst/>
          </a:prstGeom>
          <a:noFill/>
          <a:ln w="9525">
            <a:noFill/>
            <a:miter lim="800000"/>
            <a:headEnd/>
            <a:tailEnd/>
          </a:ln>
        </p:spPr>
      </p:pic>
      <p:cxnSp>
        <p:nvCxnSpPr>
          <p:cNvPr id="9" name="Straight Connector 8"/>
          <p:cNvCxnSpPr/>
          <p:nvPr/>
        </p:nvCxnSpPr>
        <p:spPr>
          <a:xfrm rot="5400000">
            <a:off x="2058988" y="2590800"/>
            <a:ext cx="4722812"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21510" name="Picture 7"/>
          <p:cNvPicPr>
            <a:picLocks noChangeAspect="1" noChangeArrowheads="1"/>
          </p:cNvPicPr>
          <p:nvPr/>
        </p:nvPicPr>
        <p:blipFill>
          <a:blip r:embed="rId5"/>
          <a:srcRect/>
          <a:stretch>
            <a:fillRect/>
          </a:stretch>
        </p:blipFill>
        <p:spPr bwMode="auto">
          <a:xfrm>
            <a:off x="914400" y="3276600"/>
            <a:ext cx="3448050" cy="1295400"/>
          </a:xfrm>
          <a:prstGeom prst="rect">
            <a:avLst/>
          </a:prstGeom>
          <a:noFill/>
          <a:ln w="9525">
            <a:noFill/>
            <a:miter lim="800000"/>
            <a:headEnd/>
            <a:tailEnd/>
          </a:ln>
        </p:spPr>
      </p:pic>
      <p:pic>
        <p:nvPicPr>
          <p:cNvPr id="21512" name="Picture 10"/>
          <p:cNvPicPr>
            <a:picLocks noChangeAspect="1" noChangeArrowheads="1"/>
          </p:cNvPicPr>
          <p:nvPr/>
        </p:nvPicPr>
        <p:blipFill>
          <a:blip r:embed="rId6"/>
          <a:srcRect/>
          <a:stretch>
            <a:fillRect/>
          </a:stretch>
        </p:blipFill>
        <p:spPr bwMode="auto">
          <a:xfrm>
            <a:off x="6858000" y="3962400"/>
            <a:ext cx="255588" cy="228600"/>
          </a:xfrm>
          <a:prstGeom prst="rect">
            <a:avLst/>
          </a:prstGeom>
          <a:noFill/>
          <a:ln w="9525">
            <a:noFill/>
            <a:miter lim="800000"/>
            <a:headEnd/>
            <a:tailEnd/>
          </a:ln>
        </p:spPr>
      </p:pic>
      <p:pic>
        <p:nvPicPr>
          <p:cNvPr id="21513" name="Picture 12"/>
          <p:cNvPicPr>
            <a:picLocks noChangeAspect="1" noChangeArrowheads="1"/>
          </p:cNvPicPr>
          <p:nvPr/>
        </p:nvPicPr>
        <p:blipFill>
          <a:blip r:embed="rId7"/>
          <a:srcRect/>
          <a:stretch>
            <a:fillRect/>
          </a:stretch>
        </p:blipFill>
        <p:spPr bwMode="auto">
          <a:xfrm>
            <a:off x="3048000" y="3962400"/>
            <a:ext cx="295275" cy="247650"/>
          </a:xfrm>
          <a:prstGeom prst="rect">
            <a:avLst/>
          </a:prstGeom>
          <a:noFill/>
          <a:ln w="9525">
            <a:noFill/>
            <a:miter lim="800000"/>
            <a:headEnd/>
            <a:tailEnd/>
          </a:ln>
        </p:spPr>
      </p:pic>
      <p:pic>
        <p:nvPicPr>
          <p:cNvPr id="21514" name="Picture 13"/>
          <p:cNvPicPr>
            <a:picLocks noChangeAspect="1" noChangeArrowheads="1"/>
          </p:cNvPicPr>
          <p:nvPr/>
        </p:nvPicPr>
        <p:blipFill>
          <a:blip r:embed="rId8"/>
          <a:srcRect/>
          <a:stretch>
            <a:fillRect/>
          </a:stretch>
        </p:blipFill>
        <p:spPr bwMode="auto">
          <a:xfrm>
            <a:off x="6019800" y="3962400"/>
            <a:ext cx="342900" cy="228600"/>
          </a:xfrm>
          <a:prstGeom prst="rect">
            <a:avLst/>
          </a:prstGeom>
          <a:noFill/>
          <a:ln w="9525">
            <a:noFill/>
            <a:miter lim="800000"/>
            <a:headEnd/>
            <a:tailEnd/>
          </a:ln>
        </p:spPr>
      </p:pic>
      <p:sp>
        <p:nvSpPr>
          <p:cNvPr id="21515" name="TextBox 22"/>
          <p:cNvSpPr txBox="1">
            <a:spLocks noChangeArrowheads="1"/>
          </p:cNvSpPr>
          <p:nvPr/>
        </p:nvSpPr>
        <p:spPr bwMode="auto">
          <a:xfrm>
            <a:off x="2362200" y="4038600"/>
            <a:ext cx="228600" cy="276225"/>
          </a:xfrm>
          <a:prstGeom prst="rect">
            <a:avLst/>
          </a:prstGeom>
          <a:solidFill>
            <a:srgbClr val="FFFFFF"/>
          </a:solidFill>
          <a:ln w="9525">
            <a:noFill/>
            <a:miter lim="800000"/>
            <a:headEnd/>
            <a:tailEnd/>
          </a:ln>
        </p:spPr>
        <p:txBody>
          <a:bodyPr wrap="none">
            <a:spAutoFit/>
          </a:bodyPr>
          <a:lstStyle/>
          <a:p>
            <a:r>
              <a:rPr lang="en-US" sz="1200"/>
              <a:t> </a:t>
            </a:r>
          </a:p>
        </p:txBody>
      </p:sp>
      <p:pic>
        <p:nvPicPr>
          <p:cNvPr id="21516" name="Picture 13"/>
          <p:cNvPicPr>
            <a:picLocks noChangeAspect="1" noChangeArrowheads="1"/>
          </p:cNvPicPr>
          <p:nvPr/>
        </p:nvPicPr>
        <p:blipFill>
          <a:blip r:embed="rId8"/>
          <a:srcRect/>
          <a:stretch>
            <a:fillRect/>
          </a:stretch>
        </p:blipFill>
        <p:spPr bwMode="auto">
          <a:xfrm>
            <a:off x="2209800" y="3962400"/>
            <a:ext cx="342900" cy="228600"/>
          </a:xfrm>
          <a:prstGeom prst="rect">
            <a:avLst/>
          </a:prstGeom>
          <a:noFill/>
          <a:ln w="9525">
            <a:noFill/>
            <a:miter lim="800000"/>
            <a:headEnd/>
            <a:tailEnd/>
          </a:ln>
        </p:spPr>
      </p:pic>
      <p:sp>
        <p:nvSpPr>
          <p:cNvPr id="2" name="Rectangle 1"/>
          <p:cNvSpPr/>
          <p:nvPr/>
        </p:nvSpPr>
        <p:spPr>
          <a:xfrm>
            <a:off x="4699794" y="448491"/>
            <a:ext cx="3325812" cy="40386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31400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4"/>
          <p:cNvPicPr>
            <a:picLocks noChangeAspect="1" noChangeArrowheads="1"/>
          </p:cNvPicPr>
          <p:nvPr/>
        </p:nvPicPr>
        <p:blipFill>
          <a:blip r:embed="rId2"/>
          <a:srcRect/>
          <a:stretch>
            <a:fillRect/>
          </a:stretch>
        </p:blipFill>
        <p:spPr bwMode="auto">
          <a:xfrm>
            <a:off x="-3810000" y="5257800"/>
            <a:ext cx="3438525" cy="1219200"/>
          </a:xfrm>
          <a:prstGeom prst="rect">
            <a:avLst/>
          </a:prstGeom>
          <a:noFill/>
          <a:ln w="9525">
            <a:noFill/>
            <a:miter lim="800000"/>
            <a:headEnd/>
            <a:tailEnd/>
          </a:ln>
        </p:spPr>
      </p:pic>
      <p:sp>
        <p:nvSpPr>
          <p:cNvPr id="4" name="Rectangle 2"/>
          <p:cNvSpPr txBox="1">
            <a:spLocks noChangeArrowheads="1"/>
          </p:cNvSpPr>
          <p:nvPr/>
        </p:nvSpPr>
        <p:spPr>
          <a:xfrm>
            <a:off x="762000" y="304800"/>
            <a:ext cx="6858000" cy="762000"/>
          </a:xfrm>
          <a:prstGeom prst="rect">
            <a:avLst/>
          </a:prstGeom>
          <a:noFill/>
          <a:ln>
            <a:noFill/>
          </a:ln>
        </p:spPr>
        <p:txBody>
          <a:bodyPr/>
          <a:lstStyle/>
          <a:p>
            <a:r>
              <a:rPr lang="en-US" sz="4200" b="1">
                <a:solidFill>
                  <a:schemeClr val="tx2"/>
                </a:solidFill>
              </a:rPr>
              <a:t>Examples of Dynamics</a:t>
            </a:r>
          </a:p>
          <a:p>
            <a:endParaRPr lang="en-US" sz="2400" b="1">
              <a:solidFill>
                <a:schemeClr val="tx2"/>
              </a:solidFill>
            </a:endParaRPr>
          </a:p>
        </p:txBody>
      </p:sp>
      <p:sp>
        <p:nvSpPr>
          <p:cNvPr id="6" name="Text Box 22"/>
          <p:cNvSpPr txBox="1">
            <a:spLocks noChangeArrowheads="1"/>
          </p:cNvSpPr>
          <p:nvPr/>
        </p:nvSpPr>
        <p:spPr bwMode="auto">
          <a:xfrm>
            <a:off x="990600" y="1371600"/>
            <a:ext cx="5106526" cy="1569660"/>
          </a:xfrm>
          <a:prstGeom prst="rect">
            <a:avLst/>
          </a:prstGeom>
          <a:solidFill>
            <a:srgbClr val="FFFFFF"/>
          </a:solidFill>
          <a:ln w="9525">
            <a:solidFill>
              <a:srgbClr val="663300"/>
            </a:solidFill>
            <a:miter lim="800000"/>
            <a:headEnd/>
            <a:tailEnd/>
          </a:ln>
          <a:effectLst>
            <a:outerShdw blurRad="50800" dist="152400" dir="2700000" algn="tl" rotWithShape="0">
              <a:prstClr val="black">
                <a:alpha val="40000"/>
              </a:prstClr>
            </a:outerShdw>
          </a:effectLst>
        </p:spPr>
        <p:txBody>
          <a:bodyPr wrap="none">
            <a:spAutoFit/>
          </a:bodyPr>
          <a:lstStyle/>
          <a:p>
            <a:pPr>
              <a:defRPr/>
            </a:pPr>
            <a:r>
              <a:rPr lang="en-US" sz="2400" dirty="0">
                <a:solidFill>
                  <a:schemeClr val="bg2"/>
                </a:solidFill>
              </a:rPr>
              <a:t>         ---  Bursting Spikes</a:t>
            </a:r>
          </a:p>
          <a:p>
            <a:pPr>
              <a:defRPr/>
            </a:pPr>
            <a:r>
              <a:rPr lang="en-US" sz="2400" dirty="0">
                <a:solidFill>
                  <a:schemeClr val="bg2"/>
                </a:solidFill>
              </a:rPr>
              <a:t>         --- </a:t>
            </a:r>
            <a:r>
              <a:rPr lang="en-US" sz="2400" dirty="0" smtClean="0">
                <a:solidFill>
                  <a:schemeClr val="bg2"/>
                </a:solidFill>
              </a:rPr>
              <a:t> Chaotic </a:t>
            </a:r>
            <a:r>
              <a:rPr lang="en-US" sz="2400" dirty="0" err="1">
                <a:solidFill>
                  <a:schemeClr val="bg2"/>
                </a:solidFill>
              </a:rPr>
              <a:t>Shilnikov</a:t>
            </a:r>
            <a:r>
              <a:rPr lang="en-US" sz="2400" dirty="0">
                <a:solidFill>
                  <a:schemeClr val="bg2"/>
                </a:solidFill>
              </a:rPr>
              <a:t> Attractor </a:t>
            </a:r>
          </a:p>
          <a:p>
            <a:pPr>
              <a:defRPr/>
            </a:pPr>
            <a:r>
              <a:rPr lang="en-US" sz="2400" dirty="0">
                <a:solidFill>
                  <a:schemeClr val="bg2"/>
                </a:solidFill>
              </a:rPr>
              <a:t>         --- </a:t>
            </a:r>
            <a:r>
              <a:rPr lang="en-US" sz="2400" dirty="0" smtClean="0">
                <a:solidFill>
                  <a:schemeClr val="bg2"/>
                </a:solidFill>
              </a:rPr>
              <a:t> </a:t>
            </a:r>
            <a:r>
              <a:rPr lang="en-US" sz="2400" dirty="0" err="1" smtClean="0">
                <a:solidFill>
                  <a:schemeClr val="bg2"/>
                </a:solidFill>
              </a:rPr>
              <a:t>Metastability</a:t>
            </a:r>
            <a:r>
              <a:rPr lang="en-US" sz="2400" dirty="0" smtClean="0">
                <a:solidFill>
                  <a:schemeClr val="bg2"/>
                </a:solidFill>
              </a:rPr>
              <a:t> </a:t>
            </a:r>
            <a:r>
              <a:rPr lang="en-US" sz="2400" dirty="0">
                <a:solidFill>
                  <a:schemeClr val="bg2"/>
                </a:solidFill>
              </a:rPr>
              <a:t>&amp; </a:t>
            </a:r>
            <a:r>
              <a:rPr lang="en-US" sz="2400" dirty="0" smtClean="0">
                <a:solidFill>
                  <a:schemeClr val="bg2"/>
                </a:solidFill>
              </a:rPr>
              <a:t>Plasticity</a:t>
            </a:r>
            <a:endParaRPr lang="en-US" sz="2400" dirty="0">
              <a:solidFill>
                <a:schemeClr val="bg2"/>
              </a:solidFill>
            </a:endParaRPr>
          </a:p>
          <a:p>
            <a:pPr>
              <a:defRPr/>
            </a:pPr>
            <a:r>
              <a:rPr lang="en-US" sz="2400" dirty="0">
                <a:solidFill>
                  <a:schemeClr val="bg2"/>
                </a:solidFill>
              </a:rPr>
              <a:t>         ---  Signal Transduction</a:t>
            </a:r>
          </a:p>
        </p:txBody>
      </p:sp>
      <p:sp>
        <p:nvSpPr>
          <p:cNvPr id="7" name="Rectangle 2"/>
          <p:cNvSpPr txBox="1">
            <a:spLocks noChangeArrowheads="1"/>
          </p:cNvSpPr>
          <p:nvPr/>
        </p:nvSpPr>
        <p:spPr>
          <a:xfrm>
            <a:off x="304800" y="3276600"/>
            <a:ext cx="8153400" cy="609600"/>
          </a:xfrm>
          <a:prstGeom prst="rect">
            <a:avLst/>
          </a:prstGeom>
          <a:solidFill>
            <a:srgbClr val="FFFFFF"/>
          </a:solidFill>
          <a:ln>
            <a:solidFill>
              <a:srgbClr val="663300"/>
            </a:solidFill>
          </a:ln>
        </p:spPr>
        <p:txBody>
          <a:bodyPr/>
          <a:lstStyle/>
          <a:p>
            <a:r>
              <a:rPr lang="en-US" sz="3200">
                <a:solidFill>
                  <a:schemeClr val="tx2"/>
                </a:solidFill>
              </a:rPr>
              <a:t>Geometric Method of Singular Perturbation </a:t>
            </a:r>
          </a:p>
          <a:p>
            <a:endParaRPr lang="en-US" sz="2400">
              <a:solidFill>
                <a:schemeClr val="tx2"/>
              </a:solidFill>
            </a:endParaRPr>
          </a:p>
        </p:txBody>
      </p:sp>
      <p:pic>
        <p:nvPicPr>
          <p:cNvPr id="8" name="Picture 2"/>
          <p:cNvPicPr>
            <a:picLocks noChangeAspect="1" noChangeArrowheads="1"/>
          </p:cNvPicPr>
          <p:nvPr/>
        </p:nvPicPr>
        <p:blipFill>
          <a:blip r:embed="rId3"/>
          <a:srcRect/>
          <a:stretch>
            <a:fillRect/>
          </a:stretch>
        </p:blipFill>
        <p:spPr bwMode="auto">
          <a:xfrm>
            <a:off x="990600" y="4114800"/>
            <a:ext cx="3770313" cy="2438400"/>
          </a:xfrm>
          <a:prstGeom prst="rect">
            <a:avLst/>
          </a:prstGeom>
          <a:noFill/>
          <a:ln w="28575">
            <a:solidFill>
              <a:srgbClr val="FF0000"/>
            </a:solidFill>
            <a:miter lim="800000"/>
            <a:headEnd/>
            <a:tailEnd/>
          </a:ln>
          <a:effectLst>
            <a:outerShdw blurRad="50800" dist="152400" dir="2700000" algn="tl" rotWithShape="0">
              <a:prstClr val="black">
                <a:alpha val="40000"/>
              </a:prstClr>
            </a:outerShdw>
          </a:effectLst>
        </p:spPr>
      </p:pic>
      <p:sp>
        <p:nvSpPr>
          <p:cNvPr id="9" name="TextBox 8"/>
          <p:cNvSpPr txBox="1"/>
          <p:nvPr/>
        </p:nvSpPr>
        <p:spPr>
          <a:xfrm>
            <a:off x="5105400" y="4114800"/>
            <a:ext cx="3733800" cy="2124075"/>
          </a:xfrm>
          <a:prstGeom prst="rect">
            <a:avLst/>
          </a:prstGeom>
          <a:solidFill>
            <a:srgbClr val="FFFFFF"/>
          </a:solidFill>
          <a:ln>
            <a:solidFill>
              <a:srgbClr val="FF0000"/>
            </a:solidFill>
          </a:ln>
        </p:spPr>
        <p:txBody>
          <a:bodyPr>
            <a:spAutoFit/>
          </a:bodyPr>
          <a:lstStyle/>
          <a:p>
            <a:r>
              <a:rPr lang="es-ES" sz="2400" dirty="0"/>
              <a:t>Small </a:t>
            </a:r>
            <a:r>
              <a:rPr lang="es-ES" sz="2400" dirty="0" err="1"/>
              <a:t>Parameters</a:t>
            </a:r>
            <a:r>
              <a:rPr lang="es-ES" sz="2400" dirty="0"/>
              <a:t>: </a:t>
            </a:r>
          </a:p>
          <a:p>
            <a:pPr>
              <a:buFont typeface="Wingdings" pitchFamily="2" charset="2"/>
              <a:buChar char="§"/>
            </a:pPr>
            <a:r>
              <a:rPr lang="en-US" dirty="0"/>
              <a:t>  0 &lt; </a:t>
            </a:r>
            <a:r>
              <a:rPr lang="en-US" i="1" dirty="0">
                <a:latin typeface="Symbol" pitchFamily="18" charset="2"/>
              </a:rPr>
              <a:t>e</a:t>
            </a:r>
            <a:r>
              <a:rPr lang="es-ES" dirty="0"/>
              <a:t>  </a:t>
            </a:r>
            <a:r>
              <a:rPr lang="en-US" dirty="0"/>
              <a:t>&lt;&lt; 1 with ideal </a:t>
            </a:r>
          </a:p>
          <a:p>
            <a:r>
              <a:rPr lang="en-US" dirty="0"/>
              <a:t>           hysteresis at </a:t>
            </a:r>
            <a:r>
              <a:rPr lang="en-US" i="1" dirty="0">
                <a:latin typeface="Symbol" pitchFamily="18" charset="2"/>
              </a:rPr>
              <a:t>e</a:t>
            </a:r>
            <a:r>
              <a:rPr lang="es-ES" dirty="0"/>
              <a:t> = 0</a:t>
            </a:r>
          </a:p>
          <a:p>
            <a:r>
              <a:rPr lang="es-ES" i="1" dirty="0"/>
              <a:t> </a:t>
            </a:r>
          </a:p>
          <a:p>
            <a:pPr>
              <a:buFont typeface="Wingdings" pitchFamily="2" charset="2"/>
              <a:buChar char="§"/>
            </a:pPr>
            <a:r>
              <a:rPr lang="es-ES" i="1" dirty="0"/>
              <a:t>  </a:t>
            </a:r>
            <a:r>
              <a:rPr lang="es-ES" dirty="0" err="1"/>
              <a:t>both</a:t>
            </a:r>
            <a:r>
              <a:rPr lang="es-ES" i="1" dirty="0"/>
              <a:t> C  </a:t>
            </a:r>
            <a:r>
              <a:rPr lang="es-ES" dirty="0"/>
              <a:t>and </a:t>
            </a:r>
            <a:r>
              <a:rPr lang="en-US" i="1" dirty="0">
                <a:latin typeface="Symbol" pitchFamily="18" charset="2"/>
              </a:rPr>
              <a:t>l</a:t>
            </a:r>
            <a:r>
              <a:rPr lang="es-ES" dirty="0"/>
              <a:t>  </a:t>
            </a:r>
            <a:r>
              <a:rPr lang="es-ES" dirty="0" err="1"/>
              <a:t>have</a:t>
            </a:r>
            <a:r>
              <a:rPr lang="es-ES" dirty="0"/>
              <a:t> </a:t>
            </a:r>
          </a:p>
          <a:p>
            <a:r>
              <a:rPr lang="es-ES" dirty="0"/>
              <a:t>          </a:t>
            </a:r>
            <a:r>
              <a:rPr lang="es-ES" dirty="0" err="1"/>
              <a:t>independent</a:t>
            </a:r>
            <a:r>
              <a:rPr lang="es-ES" dirty="0"/>
              <a:t> </a:t>
            </a:r>
            <a:r>
              <a:rPr lang="es-ES" dirty="0" smtClean="0"/>
              <a:t> time  </a:t>
            </a:r>
            <a:r>
              <a:rPr lang="es-ES" dirty="0" err="1"/>
              <a:t>scales</a:t>
            </a:r>
            <a:endParaRPr lang="en-US" dirty="0"/>
          </a:p>
          <a:p>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sb3dportrait.jpg"/>
          <p:cNvPicPr>
            <a:picLocks noChangeAspect="1"/>
          </p:cNvPicPr>
          <p:nvPr/>
        </p:nvPicPr>
        <p:blipFill>
          <a:blip r:embed="rId2"/>
          <a:stretch>
            <a:fillRect/>
          </a:stretch>
        </p:blipFill>
        <p:spPr>
          <a:xfrm>
            <a:off x="304800" y="1219200"/>
            <a:ext cx="3962400" cy="2971800"/>
          </a:xfrm>
          <a:prstGeom prst="rect">
            <a:avLst/>
          </a:prstGeom>
          <a:ln>
            <a:solidFill>
              <a:srgbClr val="663300"/>
            </a:solidFill>
          </a:ln>
          <a:effectLst>
            <a:outerShdw blurRad="50800" dist="152400" dir="2700000" algn="tl" rotWithShape="0">
              <a:prstClr val="black">
                <a:alpha val="40000"/>
              </a:prstClr>
            </a:outerShdw>
          </a:effectLst>
        </p:spPr>
      </p:pic>
      <p:sp>
        <p:nvSpPr>
          <p:cNvPr id="11" name="TextBox 10"/>
          <p:cNvSpPr txBox="1"/>
          <p:nvPr/>
        </p:nvSpPr>
        <p:spPr>
          <a:xfrm>
            <a:off x="2819400" y="1371600"/>
            <a:ext cx="1190625" cy="369888"/>
          </a:xfrm>
          <a:prstGeom prst="rect">
            <a:avLst/>
          </a:prstGeom>
          <a:solidFill>
            <a:srgbClr val="FFFFFF"/>
          </a:solidFill>
          <a:ln>
            <a:solidFill>
              <a:schemeClr val="tx1"/>
            </a:solidFill>
          </a:ln>
        </p:spPr>
        <p:txBody>
          <a:bodyPr wrap="none">
            <a:spAutoFit/>
          </a:bodyPr>
          <a:lstStyle/>
          <a:p>
            <a:pPr>
              <a:defRPr/>
            </a:pPr>
            <a:r>
              <a:rPr lang="en-US" i="1" dirty="0">
                <a:latin typeface="+mj-lt"/>
              </a:rPr>
              <a:t>C</a:t>
            </a:r>
            <a:r>
              <a:rPr lang="en-US" dirty="0"/>
              <a:t> = 0.005</a:t>
            </a:r>
          </a:p>
        </p:txBody>
      </p:sp>
      <p:pic>
        <p:nvPicPr>
          <p:cNvPr id="13" name="Picture 12" descr="sbtimeseries.jpg"/>
          <p:cNvPicPr>
            <a:picLocks noChangeAspect="1"/>
          </p:cNvPicPr>
          <p:nvPr/>
        </p:nvPicPr>
        <p:blipFill>
          <a:blip r:embed="rId3"/>
          <a:stretch>
            <a:fillRect/>
          </a:stretch>
        </p:blipFill>
        <p:spPr>
          <a:xfrm>
            <a:off x="304800" y="4419600"/>
            <a:ext cx="3962400" cy="2209800"/>
          </a:xfrm>
          <a:prstGeom prst="rect">
            <a:avLst/>
          </a:prstGeom>
          <a:ln>
            <a:solidFill>
              <a:srgbClr val="663300"/>
            </a:solidFill>
          </a:ln>
          <a:effectLst>
            <a:outerShdw blurRad="50800" dist="152400" dir="2700000" algn="tl" rotWithShape="0">
              <a:prstClr val="black">
                <a:alpha val="40000"/>
              </a:prstClr>
            </a:outerShdw>
          </a:effectLst>
        </p:spPr>
      </p:pic>
      <p:cxnSp>
        <p:nvCxnSpPr>
          <p:cNvPr id="14" name="Straight Arrow Connector 13"/>
          <p:cNvCxnSpPr/>
          <p:nvPr/>
        </p:nvCxnSpPr>
        <p:spPr>
          <a:xfrm rot="5400000">
            <a:off x="1562894" y="2475706"/>
            <a:ext cx="381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rot="10800000" flipV="1">
            <a:off x="1600200" y="3581400"/>
            <a:ext cx="381000" cy="762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16200000" flipV="1">
            <a:off x="1028700" y="3390900"/>
            <a:ext cx="152400" cy="762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1144588" y="2971800"/>
            <a:ext cx="303212" cy="762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rot="10800000" flipV="1">
            <a:off x="2286000" y="1981200"/>
            <a:ext cx="304800" cy="762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28" name="Picture 2"/>
          <p:cNvPicPr>
            <a:picLocks noChangeAspect="1" noChangeArrowheads="1"/>
          </p:cNvPicPr>
          <p:nvPr/>
        </p:nvPicPr>
        <p:blipFill>
          <a:blip r:embed="rId4"/>
          <a:srcRect/>
          <a:stretch>
            <a:fillRect/>
          </a:stretch>
        </p:blipFill>
        <p:spPr bwMode="auto">
          <a:xfrm>
            <a:off x="4606131" y="1239982"/>
            <a:ext cx="4241007" cy="2743200"/>
          </a:xfrm>
          <a:prstGeom prst="rect">
            <a:avLst/>
          </a:prstGeom>
          <a:noFill/>
          <a:ln w="28575">
            <a:solidFill>
              <a:srgbClr val="FF0000"/>
            </a:solidFill>
            <a:miter lim="800000"/>
            <a:headEnd/>
            <a:tailEnd/>
          </a:ln>
          <a:effectLst>
            <a:outerShdw blurRad="50800" dist="152400" dir="2700000" algn="tl" rotWithShape="0">
              <a:prstClr val="black">
                <a:alpha val="40000"/>
              </a:prstClr>
            </a:outerShdw>
          </a:effectLst>
        </p:spPr>
      </p:pic>
      <p:sp>
        <p:nvSpPr>
          <p:cNvPr id="32" name="Title 1"/>
          <p:cNvSpPr txBox="1">
            <a:spLocks/>
          </p:cNvSpPr>
          <p:nvPr/>
        </p:nvSpPr>
        <p:spPr>
          <a:xfrm>
            <a:off x="304800" y="304800"/>
            <a:ext cx="3352800" cy="609600"/>
          </a:xfrm>
          <a:prstGeom prst="rect">
            <a:avLst/>
          </a:prstGeom>
          <a:solidFill>
            <a:srgbClr val="FFFFFF"/>
          </a:solidFill>
          <a:ln>
            <a:solidFill>
              <a:srgbClr val="663300"/>
            </a:solidFill>
          </a:ln>
        </p:spPr>
        <p:txBody>
          <a:bodyPr/>
          <a:lstStyle/>
          <a:p>
            <a:pPr fontAlgn="auto">
              <a:spcAft>
                <a:spcPts val="0"/>
              </a:spcAft>
              <a:defRPr/>
            </a:pPr>
            <a:r>
              <a:rPr lang="en-US" sz="3200" b="1" kern="0" dirty="0">
                <a:solidFill>
                  <a:schemeClr val="tx2"/>
                </a:solidFill>
                <a:latin typeface="+mn-lt"/>
                <a:ea typeface="+mj-ea"/>
                <a:cs typeface="+mj-cs"/>
              </a:rPr>
              <a:t>Bursting Spikes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sb3dportrait.jpg"/>
          <p:cNvPicPr>
            <a:picLocks noChangeAspect="1"/>
          </p:cNvPicPr>
          <p:nvPr/>
        </p:nvPicPr>
        <p:blipFill>
          <a:blip r:embed="rId2"/>
          <a:stretch>
            <a:fillRect/>
          </a:stretch>
        </p:blipFill>
        <p:spPr>
          <a:xfrm>
            <a:off x="990600" y="914400"/>
            <a:ext cx="3733800" cy="2800350"/>
          </a:xfrm>
          <a:prstGeom prst="rect">
            <a:avLst/>
          </a:prstGeom>
          <a:ln>
            <a:solidFill>
              <a:srgbClr val="663300"/>
            </a:solidFill>
          </a:ln>
          <a:effectLst>
            <a:outerShdw blurRad="50800" dist="152400" dir="2700000" algn="tl" rotWithShape="0">
              <a:prstClr val="black">
                <a:alpha val="40000"/>
              </a:prstClr>
            </a:outerShdw>
          </a:effectLst>
        </p:spPr>
      </p:pic>
      <p:pic>
        <p:nvPicPr>
          <p:cNvPr id="10" name="Picture 9" descr="some3dportrait.jpg"/>
          <p:cNvPicPr>
            <a:picLocks noChangeAspect="1"/>
          </p:cNvPicPr>
          <p:nvPr/>
        </p:nvPicPr>
        <p:blipFill>
          <a:blip r:embed="rId3"/>
          <a:stretch>
            <a:fillRect/>
          </a:stretch>
        </p:blipFill>
        <p:spPr>
          <a:xfrm>
            <a:off x="990600" y="3867150"/>
            <a:ext cx="3733800" cy="2800350"/>
          </a:xfrm>
          <a:prstGeom prst="rect">
            <a:avLst/>
          </a:prstGeom>
          <a:ln>
            <a:solidFill>
              <a:srgbClr val="663300"/>
            </a:solidFill>
          </a:ln>
          <a:effectLst>
            <a:outerShdw blurRad="50800" dist="152400" dir="2700000" algn="tl" rotWithShape="0">
              <a:prstClr val="black">
                <a:alpha val="40000"/>
              </a:prstClr>
            </a:outerShdw>
          </a:effectLst>
        </p:spPr>
      </p:pic>
      <p:sp>
        <p:nvSpPr>
          <p:cNvPr id="11" name="TextBox 10"/>
          <p:cNvSpPr txBox="1"/>
          <p:nvPr/>
        </p:nvSpPr>
        <p:spPr>
          <a:xfrm>
            <a:off x="3429000" y="1047750"/>
            <a:ext cx="1190625" cy="369888"/>
          </a:xfrm>
          <a:prstGeom prst="rect">
            <a:avLst/>
          </a:prstGeom>
          <a:solidFill>
            <a:srgbClr val="FFFFFF"/>
          </a:solidFill>
          <a:ln>
            <a:solidFill>
              <a:schemeClr val="tx1"/>
            </a:solidFill>
          </a:ln>
        </p:spPr>
        <p:txBody>
          <a:bodyPr wrap="none">
            <a:spAutoFit/>
          </a:bodyPr>
          <a:lstStyle/>
          <a:p>
            <a:pPr>
              <a:defRPr/>
            </a:pPr>
            <a:r>
              <a:rPr lang="en-US" i="1" dirty="0">
                <a:latin typeface="+mj-lt"/>
              </a:rPr>
              <a:t>C</a:t>
            </a:r>
            <a:r>
              <a:rPr lang="en-US" dirty="0"/>
              <a:t> = 0.005</a:t>
            </a:r>
          </a:p>
        </p:txBody>
      </p:sp>
      <p:sp>
        <p:nvSpPr>
          <p:cNvPr id="12" name="TextBox 11"/>
          <p:cNvSpPr txBox="1"/>
          <p:nvPr/>
        </p:nvSpPr>
        <p:spPr>
          <a:xfrm>
            <a:off x="3657600" y="4019550"/>
            <a:ext cx="922338" cy="369888"/>
          </a:xfrm>
          <a:prstGeom prst="rect">
            <a:avLst/>
          </a:prstGeom>
          <a:solidFill>
            <a:srgbClr val="FFFFFF"/>
          </a:solidFill>
          <a:ln>
            <a:solidFill>
              <a:schemeClr val="tx1"/>
            </a:solidFill>
          </a:ln>
        </p:spPr>
        <p:txBody>
          <a:bodyPr wrap="none">
            <a:spAutoFit/>
          </a:bodyPr>
          <a:lstStyle/>
          <a:p>
            <a:pPr>
              <a:defRPr/>
            </a:pPr>
            <a:r>
              <a:rPr lang="en-US" i="1" dirty="0">
                <a:latin typeface="+mj-lt"/>
              </a:rPr>
              <a:t>C</a:t>
            </a:r>
            <a:r>
              <a:rPr lang="en-US" dirty="0"/>
              <a:t> = 0.5</a:t>
            </a:r>
          </a:p>
        </p:txBody>
      </p:sp>
      <p:cxnSp>
        <p:nvCxnSpPr>
          <p:cNvPr id="14" name="Straight Arrow Connector 13"/>
          <p:cNvCxnSpPr/>
          <p:nvPr/>
        </p:nvCxnSpPr>
        <p:spPr>
          <a:xfrm rot="5400000">
            <a:off x="2172494" y="2170906"/>
            <a:ext cx="381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rot="10800000" flipV="1">
            <a:off x="2133600" y="3124200"/>
            <a:ext cx="381000" cy="762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16200000" flipV="1">
            <a:off x="1714500" y="3009900"/>
            <a:ext cx="152400" cy="762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1905000" y="2590800"/>
            <a:ext cx="303213" cy="762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rot="10800000" flipV="1">
            <a:off x="2743200" y="1600200"/>
            <a:ext cx="304800" cy="762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28" name="Picture 2"/>
          <p:cNvPicPr>
            <a:picLocks noChangeAspect="1" noChangeArrowheads="1"/>
          </p:cNvPicPr>
          <p:nvPr/>
        </p:nvPicPr>
        <p:blipFill>
          <a:blip r:embed="rId4"/>
          <a:srcRect/>
          <a:stretch>
            <a:fillRect/>
          </a:stretch>
        </p:blipFill>
        <p:spPr bwMode="auto">
          <a:xfrm>
            <a:off x="5181599" y="4603447"/>
            <a:ext cx="3191041" cy="2064053"/>
          </a:xfrm>
          <a:prstGeom prst="rect">
            <a:avLst/>
          </a:prstGeom>
          <a:noFill/>
          <a:ln w="28575">
            <a:solidFill>
              <a:srgbClr val="FF0000"/>
            </a:solidFill>
            <a:miter lim="800000"/>
            <a:headEnd/>
            <a:tailEnd/>
          </a:ln>
          <a:effectLst>
            <a:outerShdw blurRad="50800" dist="152400" dir="2700000" algn="tl" rotWithShape="0">
              <a:prstClr val="black">
                <a:alpha val="40000"/>
              </a:prstClr>
            </a:outerShdw>
          </a:effectLst>
        </p:spPr>
      </p:pic>
      <p:sp>
        <p:nvSpPr>
          <p:cNvPr id="16" name="Title 1"/>
          <p:cNvSpPr txBox="1">
            <a:spLocks/>
          </p:cNvSpPr>
          <p:nvPr/>
        </p:nvSpPr>
        <p:spPr>
          <a:xfrm>
            <a:off x="381000" y="228600"/>
            <a:ext cx="2971800" cy="609600"/>
          </a:xfrm>
          <a:prstGeom prst="rect">
            <a:avLst/>
          </a:prstGeom>
          <a:solidFill>
            <a:srgbClr val="FFFFFF"/>
          </a:solidFill>
          <a:ln>
            <a:solidFill>
              <a:srgbClr val="663300"/>
            </a:solidFill>
          </a:ln>
        </p:spPr>
        <p:txBody>
          <a:bodyPr/>
          <a:lstStyle/>
          <a:p>
            <a:pPr fontAlgn="auto">
              <a:spcAft>
                <a:spcPts val="0"/>
              </a:spcAft>
              <a:defRPr/>
            </a:pPr>
            <a:r>
              <a:rPr lang="en-US" sz="3200" b="1" kern="0" dirty="0">
                <a:solidFill>
                  <a:schemeClr val="tx2"/>
                </a:solidFill>
                <a:latin typeface="+mn-lt"/>
                <a:ea typeface="+mj-ea"/>
                <a:cs typeface="+mj-cs"/>
              </a:rPr>
              <a:t>Neural Chaos</a:t>
            </a:r>
          </a:p>
        </p:txBody>
      </p:sp>
      <p:sp>
        <p:nvSpPr>
          <p:cNvPr id="18" name="Rectangle 17"/>
          <p:cNvSpPr/>
          <p:nvPr/>
        </p:nvSpPr>
        <p:spPr>
          <a:xfrm>
            <a:off x="5181600" y="381000"/>
            <a:ext cx="3505200" cy="4038600"/>
          </a:xfrm>
          <a:prstGeom prst="rect">
            <a:avLst/>
          </a:prstGeom>
          <a:solidFill>
            <a:srgbClr val="FFFFFF"/>
          </a:solidFill>
          <a:effectLst>
            <a:outerShdw blurRad="50800" dist="152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E1"/>
              </a:solidFill>
            </a:endParaRPr>
          </a:p>
        </p:txBody>
      </p:sp>
      <p:sp>
        <p:nvSpPr>
          <p:cNvPr id="20" name="TextBox 19"/>
          <p:cNvSpPr txBox="1"/>
          <p:nvPr/>
        </p:nvSpPr>
        <p:spPr>
          <a:xfrm>
            <a:off x="7162800" y="609600"/>
            <a:ext cx="1295400" cy="2032000"/>
          </a:xfrm>
          <a:prstGeom prst="rect">
            <a:avLst/>
          </a:prstGeom>
          <a:solidFill>
            <a:srgbClr val="FFFFFF"/>
          </a:solidFill>
          <a:ln>
            <a:solidFill>
              <a:schemeClr val="tx1"/>
            </a:solidFill>
          </a:ln>
        </p:spPr>
        <p:txBody>
          <a:bodyPr>
            <a:spAutoFit/>
          </a:bodyPr>
          <a:lstStyle/>
          <a:p>
            <a:r>
              <a:rPr lang="es-ES" i="1" dirty="0">
                <a:latin typeface="Times New Roman" pitchFamily="18" charset="0"/>
              </a:rPr>
              <a:t>C</a:t>
            </a:r>
            <a:r>
              <a:rPr lang="es-ES" dirty="0"/>
              <a:t> = 0.5</a:t>
            </a:r>
            <a:endParaRPr lang="en-US" dirty="0"/>
          </a:p>
          <a:p>
            <a:pPr>
              <a:buFont typeface="Symbol" pitchFamily="18" charset="2"/>
              <a:buChar char="l"/>
            </a:pPr>
            <a:r>
              <a:rPr lang="es-ES" dirty="0"/>
              <a:t> = 0.05 </a:t>
            </a:r>
          </a:p>
          <a:p>
            <a:r>
              <a:rPr lang="es-ES" dirty="0">
                <a:latin typeface="Symbol" pitchFamily="18" charset="2"/>
              </a:rPr>
              <a:t>g </a:t>
            </a:r>
            <a:r>
              <a:rPr lang="es-ES" dirty="0"/>
              <a:t> = 0.18 </a:t>
            </a:r>
          </a:p>
          <a:p>
            <a:r>
              <a:rPr lang="en-US" dirty="0"/>
              <a:t> </a:t>
            </a:r>
          </a:p>
          <a:p>
            <a:pPr>
              <a:buFont typeface="Symbol" pitchFamily="18" charset="2"/>
              <a:buChar char="e"/>
            </a:pPr>
            <a:r>
              <a:rPr lang="es-ES" dirty="0"/>
              <a:t> = 0</a:t>
            </a:r>
            <a:r>
              <a:rPr lang="en-US" dirty="0"/>
              <a:t>.0005</a:t>
            </a:r>
          </a:p>
          <a:p>
            <a:r>
              <a:rPr lang="pt-BR" i="1" dirty="0">
                <a:solidFill>
                  <a:srgbClr val="000000"/>
                </a:solidFill>
                <a:latin typeface="Times New Roman" pitchFamily="18" charset="0"/>
              </a:rPr>
              <a:t>I</a:t>
            </a:r>
            <a:r>
              <a:rPr lang="pt-BR" baseline="-38000" dirty="0">
                <a:solidFill>
                  <a:srgbClr val="000000"/>
                </a:solidFill>
                <a:latin typeface="Times New Roman" pitchFamily="18" charset="0"/>
              </a:rPr>
              <a:t>in </a:t>
            </a:r>
            <a:r>
              <a:rPr lang="en-US" dirty="0"/>
              <a:t>= 0</a:t>
            </a:r>
          </a:p>
          <a:p>
            <a:endParaRPr lang="en-US" dirty="0"/>
          </a:p>
        </p:txBody>
      </p:sp>
      <p:sp>
        <p:nvSpPr>
          <p:cNvPr id="31759" name="TextBox 20"/>
          <p:cNvSpPr txBox="1">
            <a:spLocks noChangeArrowheads="1"/>
          </p:cNvSpPr>
          <p:nvPr/>
        </p:nvSpPr>
        <p:spPr bwMode="auto">
          <a:xfrm>
            <a:off x="5410200" y="2438400"/>
            <a:ext cx="1524000" cy="1754188"/>
          </a:xfrm>
          <a:prstGeom prst="rect">
            <a:avLst/>
          </a:prstGeom>
          <a:solidFill>
            <a:srgbClr val="FFFFFF"/>
          </a:solidFill>
          <a:ln w="9525">
            <a:solidFill>
              <a:schemeClr val="tx1"/>
            </a:solidFill>
            <a:miter lim="800000"/>
            <a:headEnd/>
            <a:tailEnd/>
          </a:ln>
        </p:spPr>
        <p:txBody>
          <a:bodyPr>
            <a:spAutoFit/>
          </a:bodyPr>
          <a:lstStyle/>
          <a:p>
            <a:r>
              <a:rPr lang="pt-BR" i="1">
                <a:solidFill>
                  <a:srgbClr val="000000"/>
                </a:solidFill>
                <a:latin typeface="Times New Roman" pitchFamily="18" charset="0"/>
              </a:rPr>
              <a:t>g</a:t>
            </a:r>
            <a:r>
              <a:rPr lang="pt-BR" baseline="-38000">
                <a:solidFill>
                  <a:srgbClr val="000000"/>
                </a:solidFill>
                <a:latin typeface="Times New Roman" pitchFamily="18" charset="0"/>
              </a:rPr>
              <a:t>K</a:t>
            </a:r>
            <a:r>
              <a:rPr lang="pt-BR">
                <a:solidFill>
                  <a:srgbClr val="000000"/>
                </a:solidFill>
              </a:rPr>
              <a:t> = </a:t>
            </a:r>
            <a:r>
              <a:rPr lang="pt-BR"/>
              <a:t>0.1515</a:t>
            </a:r>
          </a:p>
          <a:p>
            <a:r>
              <a:rPr lang="pt-BR" i="1">
                <a:solidFill>
                  <a:srgbClr val="000000"/>
                </a:solidFill>
                <a:latin typeface="Times New Roman" pitchFamily="18" charset="0"/>
              </a:rPr>
              <a:t>d</a:t>
            </a:r>
            <a:r>
              <a:rPr lang="pt-BR" baseline="-38000">
                <a:solidFill>
                  <a:srgbClr val="000000"/>
                </a:solidFill>
                <a:latin typeface="Times New Roman" pitchFamily="18" charset="0"/>
              </a:rPr>
              <a:t>K </a:t>
            </a:r>
            <a:r>
              <a:rPr lang="pt-BR">
                <a:solidFill>
                  <a:srgbClr val="000000"/>
                </a:solidFill>
              </a:rPr>
              <a:t>= </a:t>
            </a:r>
            <a:r>
              <a:rPr lang="pt-BR"/>
              <a:t>-0.1382</a:t>
            </a:r>
          </a:p>
          <a:p>
            <a:r>
              <a:rPr lang="pt-BR" i="1">
                <a:solidFill>
                  <a:srgbClr val="000000"/>
                </a:solidFill>
                <a:latin typeface="Times New Roman" pitchFamily="18" charset="0"/>
              </a:rPr>
              <a:t>i</a:t>
            </a:r>
            <a:r>
              <a:rPr lang="pt-BR" baseline="-38000">
                <a:solidFill>
                  <a:srgbClr val="000000"/>
                </a:solidFill>
                <a:latin typeface="Times New Roman" pitchFamily="18" charset="0"/>
              </a:rPr>
              <a:t>1</a:t>
            </a:r>
            <a:r>
              <a:rPr lang="pt-BR">
                <a:solidFill>
                  <a:srgbClr val="000000"/>
                </a:solidFill>
              </a:rPr>
              <a:t> = 0.</a:t>
            </a:r>
            <a:r>
              <a:rPr lang="pt-BR"/>
              <a:t>14</a:t>
            </a:r>
          </a:p>
          <a:p>
            <a:r>
              <a:rPr lang="pt-BR" i="1">
                <a:solidFill>
                  <a:srgbClr val="000000"/>
                </a:solidFill>
                <a:latin typeface="Times New Roman" pitchFamily="18" charset="0"/>
              </a:rPr>
              <a:t>i</a:t>
            </a:r>
            <a:r>
              <a:rPr lang="pt-BR" baseline="-38000">
                <a:solidFill>
                  <a:srgbClr val="000000"/>
                </a:solidFill>
                <a:latin typeface="Times New Roman" pitchFamily="18" charset="0"/>
              </a:rPr>
              <a:t>2 </a:t>
            </a:r>
            <a:r>
              <a:rPr lang="pt-BR">
                <a:solidFill>
                  <a:srgbClr val="000000"/>
                </a:solidFill>
              </a:rPr>
              <a:t> = 0</a:t>
            </a:r>
            <a:r>
              <a:rPr lang="pt-BR"/>
              <a:t>.52</a:t>
            </a:r>
          </a:p>
          <a:p>
            <a:r>
              <a:rPr lang="pt-BR"/>
              <a:t> </a:t>
            </a:r>
            <a:r>
              <a:rPr lang="pt-BR" i="1">
                <a:solidFill>
                  <a:srgbClr val="000000"/>
                </a:solidFill>
                <a:latin typeface="Times New Roman" pitchFamily="18" charset="0"/>
              </a:rPr>
              <a:t>E</a:t>
            </a:r>
            <a:r>
              <a:rPr lang="pt-BR" baseline="-38000">
                <a:solidFill>
                  <a:srgbClr val="000000"/>
                </a:solidFill>
                <a:latin typeface="Times New Roman" pitchFamily="18" charset="0"/>
              </a:rPr>
              <a:t>K </a:t>
            </a:r>
            <a:r>
              <a:rPr lang="pt-BR">
                <a:solidFill>
                  <a:srgbClr val="000000"/>
                </a:solidFill>
              </a:rPr>
              <a:t>=</a:t>
            </a:r>
            <a:r>
              <a:rPr lang="pt-BR"/>
              <a:t> - 0.7</a:t>
            </a:r>
          </a:p>
          <a:p>
            <a:r>
              <a:rPr lang="en-US"/>
              <a:t> </a:t>
            </a:r>
          </a:p>
        </p:txBody>
      </p:sp>
      <p:sp>
        <p:nvSpPr>
          <p:cNvPr id="23" name="TextBox 22"/>
          <p:cNvSpPr txBox="1"/>
          <p:nvPr/>
        </p:nvSpPr>
        <p:spPr>
          <a:xfrm>
            <a:off x="5410200" y="609600"/>
            <a:ext cx="1524000" cy="1754188"/>
          </a:xfrm>
          <a:prstGeom prst="rect">
            <a:avLst/>
          </a:prstGeom>
          <a:solidFill>
            <a:srgbClr val="FFFFFF"/>
          </a:solidFill>
          <a:ln>
            <a:solidFill>
              <a:schemeClr val="tx1"/>
            </a:solidFill>
          </a:ln>
        </p:spPr>
        <p:txBody>
          <a:bodyPr>
            <a:spAutoFit/>
          </a:bodyPr>
          <a:lstStyle/>
          <a:p>
            <a:r>
              <a:rPr lang="pt-BR" i="1">
                <a:latin typeface="Times New Roman" pitchFamily="18" charset="0"/>
              </a:rPr>
              <a:t>g</a:t>
            </a:r>
            <a:r>
              <a:rPr lang="pt-BR" baseline="-38000">
                <a:latin typeface="Times New Roman" pitchFamily="18" charset="0"/>
              </a:rPr>
              <a:t>Na</a:t>
            </a:r>
            <a:r>
              <a:rPr lang="pt-BR"/>
              <a:t> = 1</a:t>
            </a:r>
          </a:p>
          <a:p>
            <a:r>
              <a:rPr lang="pt-BR" i="1">
                <a:solidFill>
                  <a:srgbClr val="000000"/>
                </a:solidFill>
                <a:latin typeface="Times New Roman" pitchFamily="18" charset="0"/>
              </a:rPr>
              <a:t>d</a:t>
            </a:r>
            <a:r>
              <a:rPr lang="pt-BR" baseline="-38000">
                <a:solidFill>
                  <a:srgbClr val="000000"/>
                </a:solidFill>
                <a:latin typeface="Times New Roman" pitchFamily="18" charset="0"/>
              </a:rPr>
              <a:t>Na</a:t>
            </a:r>
            <a:r>
              <a:rPr lang="pt-BR">
                <a:solidFill>
                  <a:srgbClr val="000000"/>
                </a:solidFill>
              </a:rPr>
              <a:t> = - 1.22</a:t>
            </a:r>
            <a:endParaRPr lang="pt-BR"/>
          </a:p>
          <a:p>
            <a:r>
              <a:rPr lang="pt-BR" i="1">
                <a:solidFill>
                  <a:srgbClr val="000000"/>
                </a:solidFill>
                <a:latin typeface="Times New Roman" pitchFamily="18" charset="0"/>
              </a:rPr>
              <a:t>v</a:t>
            </a:r>
            <a:r>
              <a:rPr lang="pt-BR" baseline="-38000">
                <a:solidFill>
                  <a:srgbClr val="000000"/>
                </a:solidFill>
                <a:latin typeface="Times New Roman" pitchFamily="18" charset="0"/>
              </a:rPr>
              <a:t>1</a:t>
            </a:r>
            <a:r>
              <a:rPr lang="pt-BR">
                <a:solidFill>
                  <a:srgbClr val="000000"/>
                </a:solidFill>
              </a:rPr>
              <a:t> = </a:t>
            </a:r>
            <a:r>
              <a:rPr lang="pt-BR"/>
              <a:t>- 0.8 </a:t>
            </a:r>
          </a:p>
          <a:p>
            <a:r>
              <a:rPr lang="pt-BR" i="1">
                <a:solidFill>
                  <a:srgbClr val="000000"/>
                </a:solidFill>
                <a:latin typeface="Times New Roman" pitchFamily="18" charset="0"/>
              </a:rPr>
              <a:t>v</a:t>
            </a:r>
            <a:r>
              <a:rPr lang="pt-BR" baseline="-38000">
                <a:solidFill>
                  <a:srgbClr val="000000"/>
                </a:solidFill>
                <a:latin typeface="Times New Roman" pitchFamily="18" charset="0"/>
              </a:rPr>
              <a:t>2</a:t>
            </a:r>
            <a:r>
              <a:rPr lang="pt-BR">
                <a:solidFill>
                  <a:srgbClr val="000000"/>
                </a:solidFill>
              </a:rPr>
              <a:t> = </a:t>
            </a:r>
            <a:r>
              <a:rPr lang="pt-BR"/>
              <a:t>- 0.1 </a:t>
            </a:r>
          </a:p>
          <a:p>
            <a:r>
              <a:rPr lang="pt-BR" i="1">
                <a:solidFill>
                  <a:srgbClr val="000000"/>
                </a:solidFill>
                <a:latin typeface="Times New Roman" pitchFamily="18" charset="0"/>
              </a:rPr>
              <a:t>E</a:t>
            </a:r>
            <a:r>
              <a:rPr lang="pt-BR" baseline="-38000">
                <a:solidFill>
                  <a:srgbClr val="000000"/>
                </a:solidFill>
                <a:latin typeface="Times New Roman" pitchFamily="18" charset="0"/>
              </a:rPr>
              <a:t>Na</a:t>
            </a:r>
            <a:r>
              <a:rPr lang="pt-BR">
                <a:solidFill>
                  <a:srgbClr val="000000"/>
                </a:solidFill>
              </a:rPr>
              <a:t> =</a:t>
            </a:r>
            <a:r>
              <a:rPr lang="pt-BR"/>
              <a:t> 0.6 </a:t>
            </a:r>
            <a:endParaRPr lang="en-US"/>
          </a:p>
          <a:p>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
          <p:cNvPicPr>
            <a:picLocks noChangeAspect="1" noChangeArrowheads="1"/>
          </p:cNvPicPr>
          <p:nvPr/>
        </p:nvPicPr>
        <p:blipFill>
          <a:blip r:embed="rId2"/>
          <a:srcRect/>
          <a:stretch>
            <a:fillRect/>
          </a:stretch>
        </p:blipFill>
        <p:spPr bwMode="auto">
          <a:xfrm>
            <a:off x="129427" y="3729446"/>
            <a:ext cx="2827338" cy="1828800"/>
          </a:xfrm>
          <a:prstGeom prst="rect">
            <a:avLst/>
          </a:prstGeom>
          <a:noFill/>
          <a:ln w="28575">
            <a:solidFill>
              <a:srgbClr val="FF0000"/>
            </a:solidFill>
            <a:miter lim="800000"/>
            <a:headEnd/>
            <a:tailEnd/>
          </a:ln>
          <a:effectLst>
            <a:outerShdw blurRad="50800" dist="152400" dir="2700000" algn="tl" rotWithShape="0">
              <a:prstClr val="black">
                <a:alpha val="40000"/>
              </a:prstClr>
            </a:outerShdw>
          </a:effectLst>
        </p:spPr>
      </p:pic>
      <p:pic>
        <p:nvPicPr>
          <p:cNvPr id="276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271750"/>
            <a:ext cx="3810000" cy="3195350"/>
          </a:xfrm>
          <a:prstGeom prst="rect">
            <a:avLst/>
          </a:prstGeom>
          <a:noFill/>
          <a:ln>
            <a:noFill/>
          </a:ln>
          <a:effectLst>
            <a:outerShdw blurRad="127000" dist="1778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41" name="Group 40"/>
          <p:cNvGrpSpPr/>
          <p:nvPr/>
        </p:nvGrpSpPr>
        <p:grpSpPr>
          <a:xfrm>
            <a:off x="3276600" y="3729446"/>
            <a:ext cx="5705475" cy="2876550"/>
            <a:chOff x="3276600" y="3729446"/>
            <a:chExt cx="5705475" cy="2876550"/>
          </a:xfrm>
        </p:grpSpPr>
        <p:pic>
          <p:nvPicPr>
            <p:cNvPr id="276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3729446"/>
              <a:ext cx="5705475" cy="2876550"/>
            </a:xfrm>
            <a:prstGeom prst="rect">
              <a:avLst/>
            </a:prstGeom>
            <a:noFill/>
            <a:ln w="9525">
              <a:solidFill>
                <a:schemeClr val="tx1"/>
              </a:solidFill>
              <a:miter lim="800000"/>
              <a:headEnd/>
              <a:tailEnd/>
            </a:ln>
            <a:effectLst>
              <a:outerShdw blurRad="127000" dist="76200" dir="2700000" algn="ctr" rotWithShape="0">
                <a:schemeClr val="bg2"/>
              </a:outerShdw>
            </a:effectLst>
            <a:extLst>
              <a:ext uri="{909E8E84-426E-40DD-AFC4-6F175D3DCCD1}">
                <a14:hiddenFill xmlns:a14="http://schemas.microsoft.com/office/drawing/2010/main">
                  <a:solidFill>
                    <a:schemeClr val="accent1"/>
                  </a:solidFill>
                </a14:hiddenFill>
              </a:ext>
            </a:extLst>
          </p:spPr>
        </p:pic>
        <p:sp>
          <p:nvSpPr>
            <p:cNvPr id="14" name="TextBox 13"/>
            <p:cNvSpPr txBox="1"/>
            <p:nvPr/>
          </p:nvSpPr>
          <p:spPr>
            <a:xfrm>
              <a:off x="3284830" y="3740332"/>
              <a:ext cx="1972970" cy="338554"/>
            </a:xfrm>
            <a:prstGeom prst="rect">
              <a:avLst/>
            </a:prstGeom>
            <a:noFill/>
          </p:spPr>
          <p:txBody>
            <a:bodyPr wrap="square" rtlCol="0">
              <a:spAutoFit/>
            </a:bodyPr>
            <a:lstStyle/>
            <a:p>
              <a:r>
                <a:rPr lang="en-US" sz="1600" dirty="0" smtClean="0"/>
                <a:t>Griffith et. al. 2009</a:t>
              </a:r>
              <a:endParaRPr lang="en-US" sz="1600" dirty="0"/>
            </a:p>
          </p:txBody>
        </p:sp>
        <p:sp>
          <p:nvSpPr>
            <p:cNvPr id="16" name="Rectangle 15"/>
            <p:cNvSpPr/>
            <p:nvPr/>
          </p:nvSpPr>
          <p:spPr>
            <a:xfrm rot="6804062">
              <a:off x="7012252" y="5236365"/>
              <a:ext cx="657144" cy="457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7165179" y="4891038"/>
              <a:ext cx="1520639" cy="1504558"/>
            </a:xfrm>
            <a:custGeom>
              <a:avLst/>
              <a:gdLst>
                <a:gd name="connsiteX0" fmla="*/ 49018 w 1439668"/>
                <a:gd name="connsiteY0" fmla="*/ 0 h 1466850"/>
                <a:gd name="connsiteX1" fmla="*/ 563368 w 1439668"/>
                <a:gd name="connsiteY1" fmla="*/ 485775 h 1466850"/>
                <a:gd name="connsiteX2" fmla="*/ 20443 w 1439668"/>
                <a:gd name="connsiteY2" fmla="*/ 733425 h 1466850"/>
                <a:gd name="connsiteX3" fmla="*/ 1439668 w 1439668"/>
                <a:gd name="connsiteY3" fmla="*/ 1466850 h 1466850"/>
                <a:gd name="connsiteX0" fmla="*/ 25981 w 1416631"/>
                <a:gd name="connsiteY0" fmla="*/ 0 h 1466850"/>
                <a:gd name="connsiteX1" fmla="*/ 540331 w 1416631"/>
                <a:gd name="connsiteY1" fmla="*/ 485775 h 1466850"/>
                <a:gd name="connsiteX2" fmla="*/ 20973 w 1416631"/>
                <a:gd name="connsiteY2" fmla="*/ 837120 h 1466850"/>
                <a:gd name="connsiteX3" fmla="*/ 1416631 w 1416631"/>
                <a:gd name="connsiteY3" fmla="*/ 1466850 h 1466850"/>
                <a:gd name="connsiteX0" fmla="*/ 12172 w 1402822"/>
                <a:gd name="connsiteY0" fmla="*/ 0 h 1466850"/>
                <a:gd name="connsiteX1" fmla="*/ 526522 w 1402822"/>
                <a:gd name="connsiteY1" fmla="*/ 485775 h 1466850"/>
                <a:gd name="connsiteX2" fmla="*/ 21304 w 1402822"/>
                <a:gd name="connsiteY2" fmla="*/ 827693 h 1466850"/>
                <a:gd name="connsiteX3" fmla="*/ 1402822 w 1402822"/>
                <a:gd name="connsiteY3" fmla="*/ 1466850 h 1466850"/>
                <a:gd name="connsiteX0" fmla="*/ 26376 w 1402886"/>
                <a:gd name="connsiteY0" fmla="*/ 0 h 1438570"/>
                <a:gd name="connsiteX1" fmla="*/ 526586 w 1402886"/>
                <a:gd name="connsiteY1" fmla="*/ 457495 h 1438570"/>
                <a:gd name="connsiteX2" fmla="*/ 21368 w 1402886"/>
                <a:gd name="connsiteY2" fmla="*/ 799413 h 1438570"/>
                <a:gd name="connsiteX3" fmla="*/ 1402886 w 1402886"/>
                <a:gd name="connsiteY3" fmla="*/ 1438570 h 1438570"/>
                <a:gd name="connsiteX0" fmla="*/ 26376 w 1402886"/>
                <a:gd name="connsiteY0" fmla="*/ 0 h 1438570"/>
                <a:gd name="connsiteX1" fmla="*/ 526586 w 1402886"/>
                <a:gd name="connsiteY1" fmla="*/ 457495 h 1438570"/>
                <a:gd name="connsiteX2" fmla="*/ 21368 w 1402886"/>
                <a:gd name="connsiteY2" fmla="*/ 799413 h 1438570"/>
                <a:gd name="connsiteX3" fmla="*/ 1402886 w 1402886"/>
                <a:gd name="connsiteY3" fmla="*/ 1438570 h 1438570"/>
                <a:gd name="connsiteX0" fmla="*/ 0 w 1404279"/>
                <a:gd name="connsiteY0" fmla="*/ 0 h 1462137"/>
                <a:gd name="connsiteX1" fmla="*/ 527979 w 1404279"/>
                <a:gd name="connsiteY1" fmla="*/ 481062 h 1462137"/>
                <a:gd name="connsiteX2" fmla="*/ 22761 w 1404279"/>
                <a:gd name="connsiteY2" fmla="*/ 822980 h 1462137"/>
                <a:gd name="connsiteX3" fmla="*/ 1404279 w 1404279"/>
                <a:gd name="connsiteY3" fmla="*/ 1462137 h 1462137"/>
                <a:gd name="connsiteX0" fmla="*/ 2343 w 1499183"/>
                <a:gd name="connsiteY0" fmla="*/ 0 h 1504558"/>
                <a:gd name="connsiteX1" fmla="*/ 530322 w 1499183"/>
                <a:gd name="connsiteY1" fmla="*/ 481062 h 1504558"/>
                <a:gd name="connsiteX2" fmla="*/ 25104 w 1499183"/>
                <a:gd name="connsiteY2" fmla="*/ 822980 h 1504558"/>
                <a:gd name="connsiteX3" fmla="*/ 1499183 w 1499183"/>
                <a:gd name="connsiteY3" fmla="*/ 1504558 h 1504558"/>
                <a:gd name="connsiteX0" fmla="*/ 2343 w 1499183"/>
                <a:gd name="connsiteY0" fmla="*/ 0 h 1504558"/>
                <a:gd name="connsiteX1" fmla="*/ 530322 w 1499183"/>
                <a:gd name="connsiteY1" fmla="*/ 481062 h 1504558"/>
                <a:gd name="connsiteX2" fmla="*/ 25104 w 1499183"/>
                <a:gd name="connsiteY2" fmla="*/ 822980 h 1504558"/>
                <a:gd name="connsiteX3" fmla="*/ 1499183 w 1499183"/>
                <a:gd name="connsiteY3" fmla="*/ 1504558 h 1504558"/>
                <a:gd name="connsiteX0" fmla="*/ 24929 w 1521769"/>
                <a:gd name="connsiteY0" fmla="*/ 0 h 1504558"/>
                <a:gd name="connsiteX1" fmla="*/ 552908 w 1521769"/>
                <a:gd name="connsiteY1" fmla="*/ 481062 h 1504558"/>
                <a:gd name="connsiteX2" fmla="*/ 24492 w 1521769"/>
                <a:gd name="connsiteY2" fmla="*/ 785273 h 1504558"/>
                <a:gd name="connsiteX3" fmla="*/ 1521769 w 1521769"/>
                <a:gd name="connsiteY3" fmla="*/ 1504558 h 1504558"/>
                <a:gd name="connsiteX0" fmla="*/ 13269 w 1510109"/>
                <a:gd name="connsiteY0" fmla="*/ 0 h 1504558"/>
                <a:gd name="connsiteX1" fmla="*/ 541248 w 1510109"/>
                <a:gd name="connsiteY1" fmla="*/ 481062 h 1504558"/>
                <a:gd name="connsiteX2" fmla="*/ 12832 w 1510109"/>
                <a:gd name="connsiteY2" fmla="*/ 785273 h 1504558"/>
                <a:gd name="connsiteX3" fmla="*/ 1510109 w 1510109"/>
                <a:gd name="connsiteY3" fmla="*/ 1504558 h 1504558"/>
                <a:gd name="connsiteX0" fmla="*/ 2935 w 1499775"/>
                <a:gd name="connsiteY0" fmla="*/ 0 h 1504558"/>
                <a:gd name="connsiteX1" fmla="*/ 530914 w 1499775"/>
                <a:gd name="connsiteY1" fmla="*/ 481062 h 1504558"/>
                <a:gd name="connsiteX2" fmla="*/ 2498 w 1499775"/>
                <a:gd name="connsiteY2" fmla="*/ 785273 h 1504558"/>
                <a:gd name="connsiteX3" fmla="*/ 1499775 w 1499775"/>
                <a:gd name="connsiteY3" fmla="*/ 1504558 h 1504558"/>
                <a:gd name="connsiteX0" fmla="*/ 2935 w 1499775"/>
                <a:gd name="connsiteY0" fmla="*/ 0 h 1504558"/>
                <a:gd name="connsiteX1" fmla="*/ 530914 w 1499775"/>
                <a:gd name="connsiteY1" fmla="*/ 481062 h 1504558"/>
                <a:gd name="connsiteX2" fmla="*/ 2498 w 1499775"/>
                <a:gd name="connsiteY2" fmla="*/ 785273 h 1504558"/>
                <a:gd name="connsiteX3" fmla="*/ 1499775 w 1499775"/>
                <a:gd name="connsiteY3" fmla="*/ 1504558 h 1504558"/>
                <a:gd name="connsiteX0" fmla="*/ 437 w 1497277"/>
                <a:gd name="connsiteY0" fmla="*/ 0 h 1504558"/>
                <a:gd name="connsiteX1" fmla="*/ 528416 w 1497277"/>
                <a:gd name="connsiteY1" fmla="*/ 481062 h 1504558"/>
                <a:gd name="connsiteX2" fmla="*/ 0 w 1497277"/>
                <a:gd name="connsiteY2" fmla="*/ 785273 h 1504558"/>
                <a:gd name="connsiteX3" fmla="*/ 1497277 w 1497277"/>
                <a:gd name="connsiteY3" fmla="*/ 1504558 h 1504558"/>
                <a:gd name="connsiteX0" fmla="*/ 0 w 1496840"/>
                <a:gd name="connsiteY0" fmla="*/ 0 h 1504558"/>
                <a:gd name="connsiteX1" fmla="*/ 527979 w 1496840"/>
                <a:gd name="connsiteY1" fmla="*/ 481062 h 1504558"/>
                <a:gd name="connsiteX2" fmla="*/ 22761 w 1496840"/>
                <a:gd name="connsiteY2" fmla="*/ 785273 h 1504558"/>
                <a:gd name="connsiteX3" fmla="*/ 1496840 w 1496840"/>
                <a:gd name="connsiteY3" fmla="*/ 1504558 h 1504558"/>
              </a:gdLst>
              <a:ahLst/>
              <a:cxnLst>
                <a:cxn ang="0">
                  <a:pos x="connsiteX0" y="connsiteY0"/>
                </a:cxn>
                <a:cxn ang="0">
                  <a:pos x="connsiteX1" y="connsiteY1"/>
                </a:cxn>
                <a:cxn ang="0">
                  <a:pos x="connsiteX2" y="connsiteY2"/>
                </a:cxn>
                <a:cxn ang="0">
                  <a:pos x="connsiteX3" y="connsiteY3"/>
                </a:cxn>
              </a:cxnLst>
              <a:rect l="l" t="t" r="r" b="b"/>
              <a:pathLst>
                <a:path w="1496840" h="1504558">
                  <a:moveTo>
                    <a:pt x="0" y="0"/>
                  </a:moveTo>
                  <a:cubicBezTo>
                    <a:pt x="278409" y="158202"/>
                    <a:pt x="524186" y="350183"/>
                    <a:pt x="527979" y="481062"/>
                  </a:cubicBezTo>
                  <a:cubicBezTo>
                    <a:pt x="531773" y="611941"/>
                    <a:pt x="79345" y="614689"/>
                    <a:pt x="22761" y="785273"/>
                  </a:cubicBezTo>
                  <a:cubicBezTo>
                    <a:pt x="86808" y="918150"/>
                    <a:pt x="860252" y="1243168"/>
                    <a:pt x="1496840" y="1504558"/>
                  </a:cubicBezTo>
                </a:path>
              </a:pathLst>
            </a:custGeom>
            <a:noFill/>
            <a:ln w="381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840871">
              <a:off x="7242702" y="4617085"/>
              <a:ext cx="529976" cy="15305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7204489" y="5097199"/>
              <a:ext cx="287032" cy="520415"/>
            </a:xfrm>
            <a:custGeom>
              <a:avLst/>
              <a:gdLst>
                <a:gd name="connsiteX0" fmla="*/ 0 w 238275"/>
                <a:gd name="connsiteY0" fmla="*/ 496154 h 496154"/>
                <a:gd name="connsiteX1" fmla="*/ 205022 w 238275"/>
                <a:gd name="connsiteY1" fmla="*/ 106612 h 496154"/>
                <a:gd name="connsiteX2" fmla="*/ 237826 w 238275"/>
                <a:gd name="connsiteY2" fmla="*/ 0 h 496154"/>
                <a:gd name="connsiteX3" fmla="*/ 237826 w 238275"/>
                <a:gd name="connsiteY3" fmla="*/ 0 h 496154"/>
                <a:gd name="connsiteX0" fmla="*/ 0 w 287032"/>
                <a:gd name="connsiteY0" fmla="*/ 506462 h 506462"/>
                <a:gd name="connsiteX1" fmla="*/ 205022 w 287032"/>
                <a:gd name="connsiteY1" fmla="*/ 116920 h 506462"/>
                <a:gd name="connsiteX2" fmla="*/ 237826 w 287032"/>
                <a:gd name="connsiteY2" fmla="*/ 10308 h 506462"/>
                <a:gd name="connsiteX3" fmla="*/ 287032 w 287032"/>
                <a:gd name="connsiteY3" fmla="*/ 2364 h 506462"/>
                <a:gd name="connsiteX0" fmla="*/ 0 w 287032"/>
                <a:gd name="connsiteY0" fmla="*/ 504098 h 504098"/>
                <a:gd name="connsiteX1" fmla="*/ 205022 w 287032"/>
                <a:gd name="connsiteY1" fmla="*/ 114556 h 504098"/>
                <a:gd name="connsiteX2" fmla="*/ 287032 w 287032"/>
                <a:gd name="connsiteY2" fmla="*/ 0 h 504098"/>
              </a:gdLst>
              <a:ahLst/>
              <a:cxnLst>
                <a:cxn ang="0">
                  <a:pos x="connsiteX0" y="connsiteY0"/>
                </a:cxn>
                <a:cxn ang="0">
                  <a:pos x="connsiteX1" y="connsiteY1"/>
                </a:cxn>
                <a:cxn ang="0">
                  <a:pos x="connsiteX2" y="connsiteY2"/>
                </a:cxn>
              </a:cxnLst>
              <a:rect l="l" t="t" r="r" b="b"/>
              <a:pathLst>
                <a:path w="287032" h="504098">
                  <a:moveTo>
                    <a:pt x="0" y="504098"/>
                  </a:moveTo>
                  <a:cubicBezTo>
                    <a:pt x="82692" y="350673"/>
                    <a:pt x="157183" y="198572"/>
                    <a:pt x="205022" y="114556"/>
                  </a:cubicBezTo>
                  <a:cubicBezTo>
                    <a:pt x="252861" y="30540"/>
                    <a:pt x="269947" y="23866"/>
                    <a:pt x="287032" y="0"/>
                  </a:cubicBezTo>
                </a:path>
              </a:pathLst>
            </a:custGeom>
            <a:noFill/>
            <a:ln w="952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rot="6646775">
              <a:off x="7498936" y="4337747"/>
              <a:ext cx="572766" cy="38889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7749258" y="4358778"/>
              <a:ext cx="340928" cy="458224"/>
            </a:xfrm>
            <a:custGeom>
              <a:avLst/>
              <a:gdLst>
                <a:gd name="connsiteX0" fmla="*/ 343454 w 343454"/>
                <a:gd name="connsiteY0" fmla="*/ 0 h 455149"/>
                <a:gd name="connsiteX1" fmla="*/ 11317 w 343454"/>
                <a:gd name="connsiteY1" fmla="*/ 356739 h 455149"/>
                <a:gd name="connsiteX2" fmla="*/ 109728 w 343454"/>
                <a:gd name="connsiteY2" fmla="*/ 455149 h 455149"/>
                <a:gd name="connsiteX0" fmla="*/ 342781 w 342781"/>
                <a:gd name="connsiteY0" fmla="*/ 0 h 455149"/>
                <a:gd name="connsiteX1" fmla="*/ 10644 w 342781"/>
                <a:gd name="connsiteY1" fmla="*/ 356739 h 455149"/>
                <a:gd name="connsiteX2" fmla="*/ 113156 w 342781"/>
                <a:gd name="connsiteY2" fmla="*/ 455149 h 455149"/>
                <a:gd name="connsiteX0" fmla="*/ 342086 w 342086"/>
                <a:gd name="connsiteY0" fmla="*/ 0 h 455149"/>
                <a:gd name="connsiteX1" fmla="*/ 9949 w 342086"/>
                <a:gd name="connsiteY1" fmla="*/ 356739 h 455149"/>
                <a:gd name="connsiteX2" fmla="*/ 112461 w 342086"/>
                <a:gd name="connsiteY2" fmla="*/ 455149 h 455149"/>
                <a:gd name="connsiteX0" fmla="*/ 341502 w 341502"/>
                <a:gd name="connsiteY0" fmla="*/ 0 h 472045"/>
                <a:gd name="connsiteX1" fmla="*/ 9365 w 341502"/>
                <a:gd name="connsiteY1" fmla="*/ 356739 h 472045"/>
                <a:gd name="connsiteX2" fmla="*/ 115978 w 341502"/>
                <a:gd name="connsiteY2" fmla="*/ 472045 h 472045"/>
                <a:gd name="connsiteX0" fmla="*/ 340928 w 340928"/>
                <a:gd name="connsiteY0" fmla="*/ 0 h 472045"/>
                <a:gd name="connsiteX1" fmla="*/ 8791 w 340928"/>
                <a:gd name="connsiteY1" fmla="*/ 356739 h 472045"/>
                <a:gd name="connsiteX2" fmla="*/ 115404 w 340928"/>
                <a:gd name="connsiteY2" fmla="*/ 472045 h 472045"/>
              </a:gdLst>
              <a:ahLst/>
              <a:cxnLst>
                <a:cxn ang="0">
                  <a:pos x="connsiteX0" y="connsiteY0"/>
                </a:cxn>
                <a:cxn ang="0">
                  <a:pos x="connsiteX1" y="connsiteY1"/>
                </a:cxn>
                <a:cxn ang="0">
                  <a:pos x="connsiteX2" y="connsiteY2"/>
                </a:cxn>
              </a:cxnLst>
              <a:rect l="l" t="t" r="r" b="b"/>
              <a:pathLst>
                <a:path w="340928" h="472045">
                  <a:moveTo>
                    <a:pt x="340928" y="0"/>
                  </a:moveTo>
                  <a:cubicBezTo>
                    <a:pt x="194336" y="140440"/>
                    <a:pt x="46378" y="278065"/>
                    <a:pt x="8791" y="356739"/>
                  </a:cubicBezTo>
                  <a:cubicBezTo>
                    <a:pt x="-28796" y="435413"/>
                    <a:pt x="63123" y="422752"/>
                    <a:pt x="115404" y="472045"/>
                  </a:cubicBezTo>
                </a:path>
              </a:pathLst>
            </a:custGeom>
            <a:noFill/>
            <a:ln w="12700">
              <a:solidFill>
                <a:schemeClr val="tx1">
                  <a:lumMod val="95000"/>
                  <a:lumOff val="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7497817" y="4718727"/>
              <a:ext cx="241927" cy="328035"/>
            </a:xfrm>
            <a:custGeom>
              <a:avLst/>
              <a:gdLst>
                <a:gd name="connsiteX0" fmla="*/ 0 w 238275"/>
                <a:gd name="connsiteY0" fmla="*/ 496154 h 496154"/>
                <a:gd name="connsiteX1" fmla="*/ 205022 w 238275"/>
                <a:gd name="connsiteY1" fmla="*/ 106612 h 496154"/>
                <a:gd name="connsiteX2" fmla="*/ 237826 w 238275"/>
                <a:gd name="connsiteY2" fmla="*/ 0 h 496154"/>
                <a:gd name="connsiteX3" fmla="*/ 237826 w 238275"/>
                <a:gd name="connsiteY3" fmla="*/ 0 h 496154"/>
                <a:gd name="connsiteX0" fmla="*/ 0 w 196822"/>
                <a:gd name="connsiteY0" fmla="*/ 332136 h 332136"/>
                <a:gd name="connsiteX1" fmla="*/ 164018 w 196822"/>
                <a:gd name="connsiteY1" fmla="*/ 106612 h 332136"/>
                <a:gd name="connsiteX2" fmla="*/ 196822 w 196822"/>
                <a:gd name="connsiteY2" fmla="*/ 0 h 332136"/>
                <a:gd name="connsiteX3" fmla="*/ 196822 w 196822"/>
                <a:gd name="connsiteY3" fmla="*/ 0 h 332136"/>
                <a:gd name="connsiteX0" fmla="*/ 0 w 198354"/>
                <a:gd name="connsiteY0" fmla="*/ 332136 h 332136"/>
                <a:gd name="connsiteX1" fmla="*/ 164018 w 198354"/>
                <a:gd name="connsiteY1" fmla="*/ 106612 h 332136"/>
                <a:gd name="connsiteX2" fmla="*/ 196822 w 198354"/>
                <a:gd name="connsiteY2" fmla="*/ 0 h 332136"/>
                <a:gd name="connsiteX3" fmla="*/ 196822 w 198354"/>
                <a:gd name="connsiteY3" fmla="*/ 0 h 332136"/>
                <a:gd name="connsiteX0" fmla="*/ 0 w 196822"/>
                <a:gd name="connsiteY0" fmla="*/ 332136 h 332136"/>
                <a:gd name="connsiteX1" fmla="*/ 196822 w 196822"/>
                <a:gd name="connsiteY1" fmla="*/ 0 h 332136"/>
                <a:gd name="connsiteX2" fmla="*/ 196822 w 196822"/>
                <a:gd name="connsiteY2" fmla="*/ 0 h 332136"/>
                <a:gd name="connsiteX0" fmla="*/ 0 w 241927"/>
                <a:gd name="connsiteY0" fmla="*/ 328035 h 328035"/>
                <a:gd name="connsiteX1" fmla="*/ 241927 w 241927"/>
                <a:gd name="connsiteY1" fmla="*/ 0 h 328035"/>
                <a:gd name="connsiteX2" fmla="*/ 241927 w 241927"/>
                <a:gd name="connsiteY2" fmla="*/ 0 h 328035"/>
                <a:gd name="connsiteX0" fmla="*/ 0 w 241927"/>
                <a:gd name="connsiteY0" fmla="*/ 328035 h 328035"/>
                <a:gd name="connsiteX1" fmla="*/ 241927 w 241927"/>
                <a:gd name="connsiteY1" fmla="*/ 0 h 328035"/>
                <a:gd name="connsiteX2" fmla="*/ 241927 w 241927"/>
                <a:gd name="connsiteY2" fmla="*/ 0 h 328035"/>
                <a:gd name="connsiteX0" fmla="*/ 0 w 241927"/>
                <a:gd name="connsiteY0" fmla="*/ 328035 h 328035"/>
                <a:gd name="connsiteX1" fmla="*/ 241927 w 241927"/>
                <a:gd name="connsiteY1" fmla="*/ 0 h 328035"/>
                <a:gd name="connsiteX2" fmla="*/ 241927 w 241927"/>
                <a:gd name="connsiteY2" fmla="*/ 0 h 328035"/>
              </a:gdLst>
              <a:ahLst/>
              <a:cxnLst>
                <a:cxn ang="0">
                  <a:pos x="connsiteX0" y="connsiteY0"/>
                </a:cxn>
                <a:cxn ang="0">
                  <a:pos x="connsiteX1" y="connsiteY1"/>
                </a:cxn>
                <a:cxn ang="0">
                  <a:pos x="connsiteX2" y="connsiteY2"/>
                </a:cxn>
              </a:cxnLst>
              <a:rect l="l" t="t" r="r" b="b"/>
              <a:pathLst>
                <a:path w="241927" h="328035">
                  <a:moveTo>
                    <a:pt x="0" y="328035"/>
                  </a:moveTo>
                  <a:cubicBezTo>
                    <a:pt x="27336" y="173585"/>
                    <a:pt x="169486" y="64240"/>
                    <a:pt x="241927" y="0"/>
                  </a:cubicBezTo>
                  <a:lnTo>
                    <a:pt x="241927" y="0"/>
                  </a:lnTo>
                </a:path>
              </a:pathLst>
            </a:custGeom>
            <a:noFill/>
            <a:ln w="9525">
              <a:solidFill>
                <a:schemeClr val="tx1">
                  <a:lumMod val="95000"/>
                  <a:lumOff val="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Arrow Connector 23"/>
            <p:cNvCxnSpPr/>
            <p:nvPr/>
          </p:nvCxnSpPr>
          <p:spPr>
            <a:xfrm flipV="1">
              <a:off x="7248909" y="5070168"/>
              <a:ext cx="0" cy="287238"/>
            </a:xfrm>
            <a:prstGeom prst="straightConnector1">
              <a:avLst/>
            </a:prstGeom>
            <a:ln w="12700">
              <a:solidFill>
                <a:schemeClr val="tx1">
                  <a:lumMod val="95000"/>
                  <a:lumOff val="5000"/>
                </a:schemeClr>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7554859" y="4420415"/>
              <a:ext cx="184885" cy="253513"/>
            </a:xfrm>
            <a:prstGeom prst="straightConnector1">
              <a:avLst/>
            </a:prstGeom>
            <a:ln w="12700">
              <a:solidFill>
                <a:schemeClr val="tx1">
                  <a:lumMod val="95000"/>
                  <a:lumOff val="5000"/>
                </a:schemeClr>
              </a:solidFill>
              <a:prstDash val="dash"/>
              <a:tailEnd type="arrow"/>
            </a:ln>
          </p:spPr>
          <p:style>
            <a:lnRef idx="1">
              <a:schemeClr val="accent1"/>
            </a:lnRef>
            <a:fillRef idx="0">
              <a:schemeClr val="accent1"/>
            </a:fillRef>
            <a:effectRef idx="0">
              <a:schemeClr val="accent1"/>
            </a:effectRef>
            <a:fontRef idx="minor">
              <a:schemeClr val="tx1"/>
            </a:fontRef>
          </p:style>
        </p:cxnSp>
      </p:grpSp>
      <p:pic>
        <p:nvPicPr>
          <p:cNvPr id="276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510079"/>
            <a:ext cx="4213973" cy="2718692"/>
          </a:xfrm>
          <a:prstGeom prst="rect">
            <a:avLst/>
          </a:prstGeom>
          <a:noFill/>
          <a:ln>
            <a:noFill/>
          </a:ln>
          <a:effectLst>
            <a:outerShdw blurRad="127000" dist="127000" dir="2700000" algn="ctr" rotWithShape="0">
              <a:schemeClr val="accent4">
                <a:lumMod val="50000"/>
                <a:lumOff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6" name="Straight Arrow Connector 45"/>
          <p:cNvCxnSpPr/>
          <p:nvPr/>
        </p:nvCxnSpPr>
        <p:spPr>
          <a:xfrm flipH="1">
            <a:off x="7507690" y="2476501"/>
            <a:ext cx="111090" cy="1524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rot="16200000" flipV="1">
            <a:off x="5563394" y="2132806"/>
            <a:ext cx="3048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a:off x="6477796" y="1176337"/>
            <a:ext cx="304004" cy="8096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rot="5400000">
            <a:off x="6859588" y="1638300"/>
            <a:ext cx="304800" cy="317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flipH="1" flipV="1">
            <a:off x="6392071" y="2590801"/>
            <a:ext cx="248048" cy="762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5410200" cy="685800"/>
          </a:xfrm>
          <a:solidFill>
            <a:srgbClr val="FFFFFF"/>
          </a:solidFill>
          <a:ln>
            <a:solidFill>
              <a:srgbClr val="663300"/>
            </a:solidFill>
          </a:ln>
        </p:spPr>
        <p:txBody>
          <a:bodyPr/>
          <a:lstStyle/>
          <a:p>
            <a:pPr eaLnBrk="1" fontAlgn="auto" hangingPunct="1">
              <a:spcAft>
                <a:spcPts val="0"/>
              </a:spcAft>
              <a:defRPr/>
            </a:pPr>
            <a:r>
              <a:rPr lang="en-US" sz="3200" b="1" dirty="0" err="1" smtClean="0">
                <a:latin typeface="+mn-lt"/>
              </a:rPr>
              <a:t>Metastability</a:t>
            </a:r>
            <a:r>
              <a:rPr lang="en-US" sz="3200" b="1" dirty="0" smtClean="0">
                <a:latin typeface="+mn-lt"/>
              </a:rPr>
              <a:t> and Plasticity</a:t>
            </a:r>
            <a:endParaRPr lang="en-US" sz="3200" b="1" dirty="0">
              <a:latin typeface="+mn-lt"/>
            </a:endParaRPr>
          </a:p>
        </p:txBody>
      </p:sp>
      <p:sp>
        <p:nvSpPr>
          <p:cNvPr id="17" name="Text Box 22"/>
          <p:cNvSpPr txBox="1">
            <a:spLocks noChangeArrowheads="1"/>
          </p:cNvSpPr>
          <p:nvPr/>
        </p:nvSpPr>
        <p:spPr bwMode="auto">
          <a:xfrm>
            <a:off x="914400" y="1981200"/>
            <a:ext cx="7851775" cy="3108325"/>
          </a:xfrm>
          <a:prstGeom prst="rect">
            <a:avLst/>
          </a:prstGeom>
          <a:solidFill>
            <a:srgbClr val="FFFFFF"/>
          </a:solidFill>
          <a:ln w="9525">
            <a:solidFill>
              <a:srgbClr val="663300"/>
            </a:solidFill>
            <a:miter lim="800000"/>
            <a:headEnd/>
            <a:tailEnd/>
          </a:ln>
          <a:effectLst>
            <a:outerShdw blurRad="50800" dist="152400" dir="2700000" algn="tl" rotWithShape="0">
              <a:prstClr val="black">
                <a:alpha val="40000"/>
              </a:prstClr>
            </a:outerShdw>
          </a:effectLst>
        </p:spPr>
        <p:txBody>
          <a:bodyPr wrap="none">
            <a:spAutoFit/>
          </a:bodyPr>
          <a:lstStyle/>
          <a:p>
            <a:r>
              <a:rPr lang="en-US" sz="2800" b="1">
                <a:solidFill>
                  <a:schemeClr val="bg2"/>
                </a:solidFill>
              </a:rPr>
              <a:t>Terminology:</a:t>
            </a:r>
          </a:p>
          <a:p>
            <a:r>
              <a:rPr lang="en-US" sz="2400">
                <a:solidFill>
                  <a:schemeClr val="bg2"/>
                </a:solidFill>
              </a:rPr>
              <a:t>  </a:t>
            </a:r>
          </a:p>
          <a:p>
            <a:pPr>
              <a:buFont typeface="Wingdings" pitchFamily="2" charset="2"/>
              <a:buChar char="§"/>
            </a:pPr>
            <a:r>
              <a:rPr lang="en-US" sz="2400">
                <a:solidFill>
                  <a:schemeClr val="bg2"/>
                </a:solidFill>
              </a:rPr>
              <a:t>  A transient state which behaves like a steady state is</a:t>
            </a:r>
          </a:p>
          <a:p>
            <a:r>
              <a:rPr lang="en-US" sz="2400">
                <a:solidFill>
                  <a:schemeClr val="bg2"/>
                </a:solidFill>
              </a:rPr>
              <a:t>    referred to as </a:t>
            </a:r>
            <a:r>
              <a:rPr lang="en-US" sz="2400">
                <a:solidFill>
                  <a:srgbClr val="FF0000"/>
                </a:solidFill>
              </a:rPr>
              <a:t>metastable</a:t>
            </a:r>
            <a:r>
              <a:rPr lang="en-US" sz="2400">
                <a:solidFill>
                  <a:schemeClr val="bg2"/>
                </a:solidFill>
              </a:rPr>
              <a:t>.</a:t>
            </a:r>
          </a:p>
          <a:p>
            <a:endParaRPr lang="en-US" sz="2400">
              <a:solidFill>
                <a:schemeClr val="bg2"/>
              </a:solidFill>
            </a:endParaRPr>
          </a:p>
          <a:p>
            <a:pPr>
              <a:buFont typeface="Wingdings" pitchFamily="2" charset="2"/>
              <a:buChar char="§"/>
            </a:pPr>
            <a:r>
              <a:rPr lang="en-US" sz="2400">
                <a:solidFill>
                  <a:schemeClr val="bg2"/>
                </a:solidFill>
              </a:rPr>
              <a:t>  A system which can switch from one metastable state </a:t>
            </a:r>
          </a:p>
          <a:p>
            <a:r>
              <a:rPr lang="en-US" sz="2400">
                <a:solidFill>
                  <a:schemeClr val="bg2"/>
                </a:solidFill>
              </a:rPr>
              <a:t>    to another metastable state is referred to as </a:t>
            </a:r>
            <a:r>
              <a:rPr lang="en-US" sz="2400">
                <a:solidFill>
                  <a:srgbClr val="FF0000"/>
                </a:solidFill>
              </a:rPr>
              <a:t>plastic</a:t>
            </a:r>
            <a:r>
              <a:rPr lang="en-US" sz="2400">
                <a:solidFill>
                  <a:schemeClr val="bg2"/>
                </a:solidFill>
              </a:rPr>
              <a:t>. </a:t>
            </a:r>
          </a:p>
          <a:p>
            <a:endParaRPr lang="en-US" sz="2400">
              <a:solidFill>
                <a:schemeClr val="bg2"/>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5410200" cy="685800"/>
          </a:xfrm>
          <a:solidFill>
            <a:srgbClr val="FFFFFF"/>
          </a:solidFill>
          <a:ln>
            <a:solidFill>
              <a:srgbClr val="663300"/>
            </a:solidFill>
          </a:ln>
        </p:spPr>
        <p:txBody>
          <a:bodyPr/>
          <a:lstStyle/>
          <a:p>
            <a:pPr eaLnBrk="1" fontAlgn="auto" hangingPunct="1">
              <a:spcAft>
                <a:spcPts val="0"/>
              </a:spcAft>
              <a:defRPr/>
            </a:pPr>
            <a:r>
              <a:rPr lang="en-US" sz="3200" b="1" dirty="0" err="1" smtClean="0">
                <a:latin typeface="+mn-lt"/>
              </a:rPr>
              <a:t>Metastability</a:t>
            </a:r>
            <a:r>
              <a:rPr lang="en-US" sz="3200" b="1" dirty="0" smtClean="0">
                <a:latin typeface="+mn-lt"/>
              </a:rPr>
              <a:t> and Plasticity</a:t>
            </a:r>
            <a:endParaRPr lang="en-US" sz="3200" b="1" dirty="0">
              <a:latin typeface="+mn-lt"/>
            </a:endParaRPr>
          </a:p>
        </p:txBody>
      </p:sp>
      <p:pic>
        <p:nvPicPr>
          <p:cNvPr id="30724" name="Picture 5"/>
          <p:cNvPicPr>
            <a:picLocks noChangeAspect="1" noChangeArrowheads="1"/>
          </p:cNvPicPr>
          <p:nvPr/>
        </p:nvPicPr>
        <p:blipFill>
          <a:blip r:embed="rId3"/>
          <a:srcRect/>
          <a:stretch>
            <a:fillRect/>
          </a:stretch>
        </p:blipFill>
        <p:spPr bwMode="auto">
          <a:xfrm>
            <a:off x="381000" y="1104853"/>
            <a:ext cx="6862762" cy="2787061"/>
          </a:xfrm>
          <a:prstGeom prst="rect">
            <a:avLst/>
          </a:prstGeom>
          <a:noFill/>
          <a:ln w="9525">
            <a:solidFill>
              <a:srgbClr val="663300"/>
            </a:solidFill>
            <a:miter lim="800000"/>
            <a:headEnd/>
            <a:tailEnd/>
          </a:ln>
        </p:spPr>
      </p:pic>
      <p:grpSp>
        <p:nvGrpSpPr>
          <p:cNvPr id="30725" name="Group 15"/>
          <p:cNvGrpSpPr>
            <a:grpSpLocks/>
          </p:cNvGrpSpPr>
          <p:nvPr/>
        </p:nvGrpSpPr>
        <p:grpSpPr bwMode="auto">
          <a:xfrm>
            <a:off x="6557408" y="137114"/>
            <a:ext cx="2533648" cy="1905000"/>
            <a:chOff x="2957513" y="2362200"/>
            <a:chExt cx="2867025" cy="2209800"/>
          </a:xfrm>
        </p:grpSpPr>
        <p:pic>
          <p:nvPicPr>
            <p:cNvPr id="52231" name="Picture 7"/>
            <p:cNvPicPr>
              <a:picLocks noChangeAspect="1" noChangeArrowheads="1"/>
            </p:cNvPicPr>
            <p:nvPr/>
          </p:nvPicPr>
          <p:blipFill>
            <a:blip r:embed="rId4"/>
            <a:srcRect/>
            <a:stretch>
              <a:fillRect/>
            </a:stretch>
          </p:blipFill>
          <p:spPr bwMode="auto">
            <a:xfrm>
              <a:off x="2957513" y="2362200"/>
              <a:ext cx="2867025" cy="2209800"/>
            </a:xfrm>
            <a:prstGeom prst="rect">
              <a:avLst/>
            </a:prstGeom>
            <a:noFill/>
            <a:ln w="28575">
              <a:solidFill>
                <a:srgbClr val="FF0000"/>
              </a:solidFill>
              <a:miter lim="800000"/>
              <a:headEnd/>
              <a:tailEnd/>
            </a:ln>
            <a:effectLst>
              <a:outerShdw blurRad="50800" dist="190500" dir="2700000" algn="tl" rotWithShape="0">
                <a:prstClr val="black">
                  <a:alpha val="40000"/>
                </a:prstClr>
              </a:outerShdw>
            </a:effectLst>
          </p:spPr>
        </p:pic>
        <p:pic>
          <p:nvPicPr>
            <p:cNvPr id="30727" name="Picture 6"/>
            <p:cNvPicPr>
              <a:picLocks noChangeAspect="1" noChangeArrowheads="1"/>
            </p:cNvPicPr>
            <p:nvPr/>
          </p:nvPicPr>
          <p:blipFill>
            <a:blip r:embed="rId5"/>
            <a:srcRect/>
            <a:stretch>
              <a:fillRect/>
            </a:stretch>
          </p:blipFill>
          <p:spPr bwMode="auto">
            <a:xfrm>
              <a:off x="4572000" y="4267200"/>
              <a:ext cx="542925" cy="266700"/>
            </a:xfrm>
            <a:prstGeom prst="rect">
              <a:avLst/>
            </a:prstGeom>
            <a:noFill/>
            <a:ln w="9525">
              <a:noFill/>
              <a:miter lim="800000"/>
              <a:headEnd/>
              <a:tailEnd/>
            </a:ln>
          </p:spPr>
        </p:pic>
        <p:pic>
          <p:nvPicPr>
            <p:cNvPr id="30728" name="Picture 9"/>
            <p:cNvPicPr>
              <a:picLocks noChangeAspect="1" noChangeArrowheads="1"/>
            </p:cNvPicPr>
            <p:nvPr/>
          </p:nvPicPr>
          <p:blipFill>
            <a:blip r:embed="rId6"/>
            <a:srcRect/>
            <a:stretch>
              <a:fillRect/>
            </a:stretch>
          </p:blipFill>
          <p:spPr bwMode="auto">
            <a:xfrm>
              <a:off x="4114800" y="4267200"/>
              <a:ext cx="371475" cy="266700"/>
            </a:xfrm>
            <a:prstGeom prst="rect">
              <a:avLst/>
            </a:prstGeom>
            <a:noFill/>
            <a:ln w="9525">
              <a:noFill/>
              <a:miter lim="800000"/>
              <a:headEnd/>
              <a:tailEnd/>
            </a:ln>
          </p:spPr>
        </p:pic>
        <p:sp>
          <p:nvSpPr>
            <p:cNvPr id="15" name="Oval 14"/>
            <p:cNvSpPr/>
            <p:nvPr/>
          </p:nvSpPr>
          <p:spPr>
            <a:xfrm>
              <a:off x="3962401" y="4267200"/>
              <a:ext cx="1295400" cy="304800"/>
            </a:xfrm>
            <a:prstGeom prst="ellipse">
              <a:avLst/>
            </a:prstGeom>
            <a:noFill/>
            <a:ln>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E1"/>
                </a:solidFill>
              </a:endParaRPr>
            </a:p>
          </p:txBody>
        </p:sp>
      </p:grpSp>
      <p:grpSp>
        <p:nvGrpSpPr>
          <p:cNvPr id="3" name="Group 2"/>
          <p:cNvGrpSpPr/>
          <p:nvPr/>
        </p:nvGrpSpPr>
        <p:grpSpPr>
          <a:xfrm>
            <a:off x="381000" y="4038599"/>
            <a:ext cx="7004050" cy="2590801"/>
            <a:chOff x="381000" y="4038599"/>
            <a:chExt cx="7004050" cy="2590801"/>
          </a:xfrm>
        </p:grpSpPr>
        <p:pic>
          <p:nvPicPr>
            <p:cNvPr id="30723" name="Picture 4"/>
            <p:cNvPicPr>
              <a:picLocks noChangeAspect="1" noChangeArrowheads="1"/>
            </p:cNvPicPr>
            <p:nvPr/>
          </p:nvPicPr>
          <p:blipFill>
            <a:blip r:embed="rId7"/>
            <a:srcRect/>
            <a:stretch>
              <a:fillRect/>
            </a:stretch>
          </p:blipFill>
          <p:spPr bwMode="auto">
            <a:xfrm>
              <a:off x="381000" y="4038600"/>
              <a:ext cx="7004050" cy="2590800"/>
            </a:xfrm>
            <a:prstGeom prst="rect">
              <a:avLst/>
            </a:prstGeom>
            <a:noFill/>
            <a:ln w="9525">
              <a:solidFill>
                <a:srgbClr val="663300"/>
              </a:solidFill>
              <a:miter lim="800000"/>
              <a:headEnd/>
              <a:tailEnd/>
            </a:ln>
            <a:effectLst>
              <a:outerShdw blurRad="127000" dist="127000" dir="2700000" algn="tl" rotWithShape="0">
                <a:prstClr val="black">
                  <a:alpha val="40000"/>
                </a:prstClr>
              </a:outerShdw>
            </a:effectLst>
          </p:spPr>
        </p:pic>
        <p:pic>
          <p:nvPicPr>
            <p:cNvPr id="28674"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59323" y="4038599"/>
              <a:ext cx="3225727" cy="2590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675"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00576" y="4191000"/>
              <a:ext cx="1623548"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676400"/>
            <a:ext cx="6143625"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1"/>
          <p:cNvSpPr txBox="1">
            <a:spLocks/>
          </p:cNvSpPr>
          <p:nvPr/>
        </p:nvSpPr>
        <p:spPr>
          <a:xfrm>
            <a:off x="381000" y="304800"/>
            <a:ext cx="5410200" cy="685800"/>
          </a:xfrm>
          <a:prstGeom prst="rect">
            <a:avLst/>
          </a:prstGeom>
          <a:solidFill>
            <a:srgbClr val="FFFFFF"/>
          </a:solidFill>
          <a:ln>
            <a:solidFill>
              <a:srgbClr val="663300"/>
            </a:solidFill>
          </a:ln>
        </p:spPr>
        <p:txBody>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Times New Roman" pitchFamily="18" charset="0"/>
                <a:cs typeface="Arial" charset="0"/>
              </a:defRPr>
            </a:lvl2pPr>
            <a:lvl3pPr algn="l" rtl="0" eaLnBrk="0" fontAlgn="base" hangingPunct="0">
              <a:spcBef>
                <a:spcPct val="0"/>
              </a:spcBef>
              <a:spcAft>
                <a:spcPct val="0"/>
              </a:spcAft>
              <a:defRPr sz="4200">
                <a:solidFill>
                  <a:schemeClr val="tx2"/>
                </a:solidFill>
                <a:latin typeface="Times New Roman" pitchFamily="18" charset="0"/>
                <a:cs typeface="Arial" charset="0"/>
              </a:defRPr>
            </a:lvl3pPr>
            <a:lvl4pPr algn="l" rtl="0" eaLnBrk="0" fontAlgn="base" hangingPunct="0">
              <a:spcBef>
                <a:spcPct val="0"/>
              </a:spcBef>
              <a:spcAft>
                <a:spcPct val="0"/>
              </a:spcAft>
              <a:defRPr sz="4200">
                <a:solidFill>
                  <a:schemeClr val="tx2"/>
                </a:solidFill>
                <a:latin typeface="Times New Roman" pitchFamily="18" charset="0"/>
                <a:cs typeface="Arial" charset="0"/>
              </a:defRPr>
            </a:lvl4pPr>
            <a:lvl5pPr algn="l" rtl="0" eaLnBrk="0" fontAlgn="base" hangingPunct="0">
              <a:spcBef>
                <a:spcPct val="0"/>
              </a:spcBef>
              <a:spcAft>
                <a:spcPct val="0"/>
              </a:spcAft>
              <a:defRPr sz="4200">
                <a:solidFill>
                  <a:schemeClr val="tx2"/>
                </a:solidFill>
                <a:latin typeface="Times New Roman" pitchFamily="18" charset="0"/>
                <a:cs typeface="Arial" charset="0"/>
              </a:defRPr>
            </a:lvl5pPr>
            <a:lvl6pPr marL="457200" algn="l" rtl="0" fontAlgn="base">
              <a:spcBef>
                <a:spcPct val="0"/>
              </a:spcBef>
              <a:spcAft>
                <a:spcPct val="0"/>
              </a:spcAft>
              <a:defRPr sz="4200">
                <a:solidFill>
                  <a:schemeClr val="tx2"/>
                </a:solidFill>
                <a:latin typeface="Times New Roman" pitchFamily="18" charset="0"/>
                <a:cs typeface="Arial" charset="0"/>
              </a:defRPr>
            </a:lvl6pPr>
            <a:lvl7pPr marL="914400" algn="l" rtl="0" fontAlgn="base">
              <a:spcBef>
                <a:spcPct val="0"/>
              </a:spcBef>
              <a:spcAft>
                <a:spcPct val="0"/>
              </a:spcAft>
              <a:defRPr sz="4200">
                <a:solidFill>
                  <a:schemeClr val="tx2"/>
                </a:solidFill>
                <a:latin typeface="Times New Roman" pitchFamily="18" charset="0"/>
                <a:cs typeface="Arial" charset="0"/>
              </a:defRPr>
            </a:lvl7pPr>
            <a:lvl8pPr marL="1371600" algn="l" rtl="0" fontAlgn="base">
              <a:spcBef>
                <a:spcPct val="0"/>
              </a:spcBef>
              <a:spcAft>
                <a:spcPct val="0"/>
              </a:spcAft>
              <a:defRPr sz="4200">
                <a:solidFill>
                  <a:schemeClr val="tx2"/>
                </a:solidFill>
                <a:latin typeface="Times New Roman" pitchFamily="18" charset="0"/>
                <a:cs typeface="Arial" charset="0"/>
              </a:defRPr>
            </a:lvl8pPr>
            <a:lvl9pPr marL="1828800" algn="l" rtl="0" fontAlgn="base">
              <a:spcBef>
                <a:spcPct val="0"/>
              </a:spcBef>
              <a:spcAft>
                <a:spcPct val="0"/>
              </a:spcAft>
              <a:defRPr sz="4200">
                <a:solidFill>
                  <a:schemeClr val="tx2"/>
                </a:solidFill>
                <a:latin typeface="Times New Roman" pitchFamily="18" charset="0"/>
                <a:cs typeface="Arial" charset="0"/>
              </a:defRPr>
            </a:lvl9pPr>
          </a:lstStyle>
          <a:p>
            <a:pPr eaLnBrk="1" fontAlgn="auto" hangingPunct="1">
              <a:spcAft>
                <a:spcPts val="0"/>
              </a:spcAft>
              <a:defRPr/>
            </a:pPr>
            <a:r>
              <a:rPr lang="en-US" sz="3200" b="1" smtClean="0">
                <a:latin typeface="+mn-lt"/>
              </a:rPr>
              <a:t>Metastability and Plasticity</a:t>
            </a:r>
            <a:endParaRPr lang="en-US" sz="3200" b="1" dirty="0">
              <a:latin typeface="+mn-lt"/>
            </a:endParaRPr>
          </a:p>
        </p:txBody>
      </p:sp>
      <p:grpSp>
        <p:nvGrpSpPr>
          <p:cNvPr id="4" name="Group 15"/>
          <p:cNvGrpSpPr>
            <a:grpSpLocks/>
          </p:cNvGrpSpPr>
          <p:nvPr/>
        </p:nvGrpSpPr>
        <p:grpSpPr bwMode="auto">
          <a:xfrm>
            <a:off x="6557408" y="137114"/>
            <a:ext cx="2533648" cy="1905000"/>
            <a:chOff x="2957513" y="2362200"/>
            <a:chExt cx="2867025" cy="2209800"/>
          </a:xfrm>
        </p:grpSpPr>
        <p:pic>
          <p:nvPicPr>
            <p:cNvPr id="5" name="Picture 7"/>
            <p:cNvPicPr>
              <a:picLocks noChangeAspect="1" noChangeArrowheads="1"/>
            </p:cNvPicPr>
            <p:nvPr/>
          </p:nvPicPr>
          <p:blipFill>
            <a:blip r:embed="rId3"/>
            <a:srcRect/>
            <a:stretch>
              <a:fillRect/>
            </a:stretch>
          </p:blipFill>
          <p:spPr bwMode="auto">
            <a:xfrm>
              <a:off x="2957513" y="2362200"/>
              <a:ext cx="2867025" cy="2209800"/>
            </a:xfrm>
            <a:prstGeom prst="rect">
              <a:avLst/>
            </a:prstGeom>
            <a:noFill/>
            <a:ln w="28575">
              <a:solidFill>
                <a:srgbClr val="FF0000"/>
              </a:solidFill>
              <a:miter lim="800000"/>
              <a:headEnd/>
              <a:tailEnd/>
            </a:ln>
            <a:effectLst>
              <a:outerShdw blurRad="50800" dist="190500" dir="2700000" algn="tl" rotWithShape="0">
                <a:prstClr val="black">
                  <a:alpha val="40000"/>
                </a:prstClr>
              </a:outerShdw>
            </a:effectLst>
          </p:spPr>
        </p:pic>
        <p:pic>
          <p:nvPicPr>
            <p:cNvPr id="6" name="Picture 6"/>
            <p:cNvPicPr>
              <a:picLocks noChangeAspect="1" noChangeArrowheads="1"/>
            </p:cNvPicPr>
            <p:nvPr/>
          </p:nvPicPr>
          <p:blipFill>
            <a:blip r:embed="rId4"/>
            <a:srcRect/>
            <a:stretch>
              <a:fillRect/>
            </a:stretch>
          </p:blipFill>
          <p:spPr bwMode="auto">
            <a:xfrm>
              <a:off x="4572000" y="4267200"/>
              <a:ext cx="542925" cy="266700"/>
            </a:xfrm>
            <a:prstGeom prst="rect">
              <a:avLst/>
            </a:prstGeom>
            <a:noFill/>
            <a:ln w="9525">
              <a:noFill/>
              <a:miter lim="800000"/>
              <a:headEnd/>
              <a:tailEnd/>
            </a:ln>
          </p:spPr>
        </p:pic>
        <p:pic>
          <p:nvPicPr>
            <p:cNvPr id="8" name="Picture 9"/>
            <p:cNvPicPr>
              <a:picLocks noChangeAspect="1" noChangeArrowheads="1"/>
            </p:cNvPicPr>
            <p:nvPr/>
          </p:nvPicPr>
          <p:blipFill>
            <a:blip r:embed="rId5"/>
            <a:srcRect/>
            <a:stretch>
              <a:fillRect/>
            </a:stretch>
          </p:blipFill>
          <p:spPr bwMode="auto">
            <a:xfrm>
              <a:off x="4114800" y="4267200"/>
              <a:ext cx="371475" cy="266700"/>
            </a:xfrm>
            <a:prstGeom prst="rect">
              <a:avLst/>
            </a:prstGeom>
            <a:noFill/>
            <a:ln w="9525">
              <a:noFill/>
              <a:miter lim="800000"/>
              <a:headEnd/>
              <a:tailEnd/>
            </a:ln>
          </p:spPr>
        </p:pic>
        <p:sp>
          <p:nvSpPr>
            <p:cNvPr id="9" name="Oval 8"/>
            <p:cNvSpPr/>
            <p:nvPr/>
          </p:nvSpPr>
          <p:spPr>
            <a:xfrm>
              <a:off x="3962401" y="4267200"/>
              <a:ext cx="1295400" cy="304800"/>
            </a:xfrm>
            <a:prstGeom prst="ellipse">
              <a:avLst/>
            </a:prstGeom>
            <a:noFill/>
            <a:ln>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E1"/>
                </a:solidFill>
              </a:endParaRPr>
            </a:p>
          </p:txBody>
        </p:sp>
      </p:grpSp>
    </p:spTree>
    <p:extLst>
      <p:ext uri="{BB962C8B-B14F-4D97-AF65-F5344CB8AC3E}">
        <p14:creationId xmlns:p14="http://schemas.microsoft.com/office/powerpoint/2010/main" val="90930643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2362200"/>
            <a:ext cx="8808822" cy="4154984"/>
          </a:xfrm>
          <a:prstGeom prst="rect">
            <a:avLst/>
          </a:prstGeom>
          <a:noFill/>
        </p:spPr>
        <p:txBody>
          <a:bodyPr wrap="none" rtlCol="0">
            <a:spAutoFit/>
          </a:bodyPr>
          <a:lstStyle/>
          <a:p>
            <a:pPr marL="285750" indent="-285750">
              <a:buFont typeface="Wingdings" pitchFamily="2" charset="2"/>
              <a:buChar char="q"/>
            </a:pPr>
            <a:r>
              <a:rPr lang="en-US" sz="2400" dirty="0" smtClean="0"/>
              <a:t> All plastic and metastable states are lost with only one </a:t>
            </a:r>
          </a:p>
          <a:p>
            <a:r>
              <a:rPr lang="en-US" sz="2400" dirty="0"/>
              <a:t> </a:t>
            </a:r>
            <a:r>
              <a:rPr lang="en-US" sz="2400" dirty="0" smtClean="0"/>
              <a:t>   ion pump. I.e. when </a:t>
            </a:r>
            <a:r>
              <a:rPr lang="en-US" sz="2400" i="1" dirty="0" err="1" smtClean="0">
                <a:latin typeface="+mj-lt"/>
              </a:rPr>
              <a:t>A</a:t>
            </a:r>
            <a:r>
              <a:rPr lang="en-US" sz="2400" baseline="-25000" dirty="0" err="1" smtClean="0"/>
              <a:t>Na</a:t>
            </a:r>
            <a:r>
              <a:rPr lang="en-US" sz="2400" dirty="0" smtClean="0"/>
              <a:t> </a:t>
            </a:r>
            <a:r>
              <a:rPr lang="en-US" sz="2400" dirty="0" smtClean="0">
                <a:latin typeface="+mj-lt"/>
              </a:rPr>
              <a:t>= 0</a:t>
            </a:r>
            <a:r>
              <a:rPr lang="en-US" sz="2400" dirty="0" smtClean="0"/>
              <a:t> or </a:t>
            </a:r>
            <a:r>
              <a:rPr lang="en-US" sz="2400" i="1" dirty="0" smtClean="0">
                <a:solidFill>
                  <a:srgbClr val="000000"/>
                </a:solidFill>
                <a:latin typeface="Times New Roman"/>
              </a:rPr>
              <a:t>A</a:t>
            </a:r>
            <a:r>
              <a:rPr lang="en-US" sz="2400" baseline="-25000" dirty="0">
                <a:solidFill>
                  <a:srgbClr val="000000"/>
                </a:solidFill>
              </a:rPr>
              <a:t>K</a:t>
            </a:r>
            <a:r>
              <a:rPr lang="en-US" sz="2400" dirty="0" smtClean="0">
                <a:solidFill>
                  <a:srgbClr val="000000"/>
                </a:solidFill>
              </a:rPr>
              <a:t> </a:t>
            </a:r>
            <a:r>
              <a:rPr lang="en-US" sz="2400" dirty="0">
                <a:solidFill>
                  <a:srgbClr val="000000"/>
                </a:solidFill>
                <a:latin typeface="Times New Roman"/>
              </a:rPr>
              <a:t>= 0</a:t>
            </a:r>
            <a:r>
              <a:rPr lang="en-US" sz="2400" dirty="0" smtClean="0"/>
              <a:t>  we have either  </a:t>
            </a:r>
          </a:p>
          <a:p>
            <a:r>
              <a:rPr lang="en-US" sz="2400" i="1" dirty="0">
                <a:solidFill>
                  <a:srgbClr val="000000"/>
                </a:solidFill>
                <a:latin typeface="Times New Roman"/>
              </a:rPr>
              <a:t> </a:t>
            </a:r>
            <a:r>
              <a:rPr lang="en-US" sz="2400" i="1" dirty="0" smtClean="0">
                <a:solidFill>
                  <a:srgbClr val="000000"/>
                </a:solidFill>
                <a:latin typeface="Times New Roman"/>
              </a:rPr>
              <a:t>   I</a:t>
            </a:r>
            <a:r>
              <a:rPr lang="en-US" sz="2400" baseline="-25000" dirty="0" smtClean="0">
                <a:solidFill>
                  <a:srgbClr val="000000"/>
                </a:solidFill>
              </a:rPr>
              <a:t>s</a:t>
            </a:r>
            <a:r>
              <a:rPr lang="en-US" sz="2400" dirty="0" smtClean="0">
                <a:solidFill>
                  <a:srgbClr val="000000"/>
                </a:solidFill>
              </a:rPr>
              <a:t> </a:t>
            </a:r>
            <a:r>
              <a:rPr lang="en-US" sz="2400" dirty="0">
                <a:solidFill>
                  <a:srgbClr val="000000"/>
                </a:solidFill>
                <a:latin typeface="Times New Roman"/>
              </a:rPr>
              <a:t>= </a:t>
            </a:r>
            <a:r>
              <a:rPr lang="en-US" sz="2400" i="1" dirty="0" smtClean="0">
                <a:solidFill>
                  <a:srgbClr val="000000"/>
                </a:solidFill>
                <a:latin typeface="Times New Roman"/>
              </a:rPr>
              <a:t>I</a:t>
            </a:r>
            <a:r>
              <a:rPr lang="en-US" sz="2400" baseline="-25000" dirty="0" smtClean="0">
                <a:solidFill>
                  <a:srgbClr val="000000"/>
                </a:solidFill>
              </a:rPr>
              <a:t>A </a:t>
            </a:r>
            <a:r>
              <a:rPr lang="en-US" sz="2400" dirty="0" smtClean="0">
                <a:solidFill>
                  <a:srgbClr val="000000"/>
                </a:solidFill>
              </a:rPr>
              <a:t> or </a:t>
            </a:r>
            <a:r>
              <a:rPr lang="en-US" sz="2400" i="1" dirty="0">
                <a:solidFill>
                  <a:srgbClr val="000000"/>
                </a:solidFill>
                <a:latin typeface="Times New Roman"/>
              </a:rPr>
              <a:t>I</a:t>
            </a:r>
            <a:r>
              <a:rPr lang="en-US" sz="2400" baseline="-25000" dirty="0">
                <a:solidFill>
                  <a:srgbClr val="000000"/>
                </a:solidFill>
              </a:rPr>
              <a:t>s</a:t>
            </a:r>
            <a:r>
              <a:rPr lang="en-US" sz="2400" dirty="0">
                <a:solidFill>
                  <a:srgbClr val="000000"/>
                </a:solidFill>
              </a:rPr>
              <a:t> </a:t>
            </a:r>
            <a:r>
              <a:rPr lang="en-US" sz="2400" dirty="0">
                <a:solidFill>
                  <a:srgbClr val="000000"/>
                </a:solidFill>
                <a:latin typeface="Times New Roman"/>
              </a:rPr>
              <a:t>= </a:t>
            </a:r>
            <a:r>
              <a:rPr lang="en-US" sz="2400" dirty="0" smtClean="0">
                <a:solidFill>
                  <a:srgbClr val="000000"/>
                </a:solidFill>
                <a:latin typeface="Times New Roman"/>
              </a:rPr>
              <a:t>-</a:t>
            </a:r>
            <a:r>
              <a:rPr lang="en-US" sz="2400" i="1" dirty="0" smtClean="0">
                <a:solidFill>
                  <a:srgbClr val="000000"/>
                </a:solidFill>
                <a:latin typeface="Times New Roman"/>
              </a:rPr>
              <a:t>I</a:t>
            </a:r>
            <a:r>
              <a:rPr lang="en-US" sz="2400" baseline="-25000" dirty="0" smtClean="0">
                <a:solidFill>
                  <a:srgbClr val="000000"/>
                </a:solidFill>
              </a:rPr>
              <a:t>A </a:t>
            </a:r>
            <a:r>
              <a:rPr lang="en-US" sz="2400" dirty="0" smtClean="0">
                <a:solidFill>
                  <a:srgbClr val="000000"/>
                </a:solidFill>
              </a:rPr>
              <a:t> and the two ion pump equations are </a:t>
            </a:r>
          </a:p>
          <a:p>
            <a:r>
              <a:rPr lang="en-US" sz="2400" dirty="0">
                <a:solidFill>
                  <a:srgbClr val="000000"/>
                </a:solidFill>
              </a:rPr>
              <a:t> </a:t>
            </a:r>
            <a:r>
              <a:rPr lang="en-US" sz="2400" dirty="0" smtClean="0">
                <a:solidFill>
                  <a:srgbClr val="000000"/>
                </a:solidFill>
              </a:rPr>
              <a:t>   reduced to one equation, leaving the phase space one </a:t>
            </a:r>
          </a:p>
          <a:p>
            <a:r>
              <a:rPr lang="en-US" sz="2400" dirty="0">
                <a:solidFill>
                  <a:srgbClr val="000000"/>
                </a:solidFill>
              </a:rPr>
              <a:t> </a:t>
            </a:r>
            <a:r>
              <a:rPr lang="en-US" sz="2400" dirty="0" smtClean="0">
                <a:solidFill>
                  <a:srgbClr val="000000"/>
                </a:solidFill>
              </a:rPr>
              <a:t>   dimension short for the coexistence of </a:t>
            </a:r>
            <a:r>
              <a:rPr lang="en-US" sz="2400" dirty="0" err="1" smtClean="0">
                <a:solidFill>
                  <a:srgbClr val="000000"/>
                </a:solidFill>
              </a:rPr>
              <a:t>multispike</a:t>
            </a:r>
            <a:r>
              <a:rPr lang="en-US" sz="2400" dirty="0" smtClean="0">
                <a:solidFill>
                  <a:srgbClr val="000000"/>
                </a:solidFill>
              </a:rPr>
              <a:t> burst </a:t>
            </a:r>
          </a:p>
          <a:p>
            <a:r>
              <a:rPr lang="en-US" sz="2400" dirty="0">
                <a:solidFill>
                  <a:srgbClr val="000000"/>
                </a:solidFill>
              </a:rPr>
              <a:t> </a:t>
            </a:r>
            <a:r>
              <a:rPr lang="en-US" sz="2400" dirty="0" smtClean="0">
                <a:solidFill>
                  <a:srgbClr val="000000"/>
                </a:solidFill>
              </a:rPr>
              <a:t>   or periodic orbit attractors.</a:t>
            </a:r>
          </a:p>
          <a:p>
            <a:endParaRPr lang="en-US" sz="2400" dirty="0">
              <a:solidFill>
                <a:srgbClr val="000000"/>
              </a:solidFill>
            </a:endParaRPr>
          </a:p>
          <a:p>
            <a:pPr marL="285750" indent="-285750">
              <a:buFont typeface="Wingdings" pitchFamily="2" charset="2"/>
              <a:buChar char="q"/>
            </a:pPr>
            <a:r>
              <a:rPr lang="en-US" sz="2400" dirty="0" smtClean="0"/>
              <a:t> With </a:t>
            </a:r>
            <a:r>
              <a:rPr lang="en-US" sz="2400" dirty="0"/>
              <a:t>two ion pumps, all neuronal dynamics run on </a:t>
            </a:r>
            <a:endParaRPr lang="en-US" sz="2400" dirty="0" smtClean="0"/>
          </a:p>
          <a:p>
            <a:r>
              <a:rPr lang="en-US" sz="2400" dirty="0" smtClean="0"/>
              <a:t>     transients, </a:t>
            </a:r>
            <a:r>
              <a:rPr lang="en-US" sz="2400" dirty="0"/>
              <a:t>which </a:t>
            </a:r>
            <a:r>
              <a:rPr lang="en-US" sz="2400" dirty="0" smtClean="0"/>
              <a:t>represents a </a:t>
            </a:r>
            <a:r>
              <a:rPr lang="en-US" sz="2400" dirty="0"/>
              <a:t>paradigm shift from basing </a:t>
            </a:r>
            <a:endParaRPr lang="en-US" sz="2400" dirty="0" smtClean="0"/>
          </a:p>
          <a:p>
            <a:r>
              <a:rPr lang="en-US" sz="2400" dirty="0"/>
              <a:t> </a:t>
            </a:r>
            <a:r>
              <a:rPr lang="en-US" sz="2400" dirty="0" smtClean="0"/>
              <a:t>    neuronal dynamics on asymptotic properties, which can </a:t>
            </a:r>
          </a:p>
          <a:p>
            <a:r>
              <a:rPr lang="en-US" sz="2400" dirty="0"/>
              <a:t> </a:t>
            </a:r>
            <a:r>
              <a:rPr lang="en-US" sz="2400" dirty="0" smtClean="0"/>
              <a:t>    be a pathological trap for normal physiological functions.  </a:t>
            </a:r>
            <a:r>
              <a:rPr lang="en-US" sz="2400" dirty="0" smtClean="0">
                <a:solidFill>
                  <a:srgbClr val="000000"/>
                </a:solidFill>
              </a:rPr>
              <a:t>    </a:t>
            </a:r>
            <a:endParaRPr lang="en-US" sz="2400" dirty="0"/>
          </a:p>
        </p:txBody>
      </p:sp>
      <p:grpSp>
        <p:nvGrpSpPr>
          <p:cNvPr id="3" name="Group 15"/>
          <p:cNvGrpSpPr>
            <a:grpSpLocks/>
          </p:cNvGrpSpPr>
          <p:nvPr/>
        </p:nvGrpSpPr>
        <p:grpSpPr bwMode="auto">
          <a:xfrm>
            <a:off x="6557408" y="137114"/>
            <a:ext cx="2533648" cy="1905000"/>
            <a:chOff x="2957513" y="2362200"/>
            <a:chExt cx="2867025" cy="2209800"/>
          </a:xfrm>
        </p:grpSpPr>
        <p:pic>
          <p:nvPicPr>
            <p:cNvPr id="4" name="Picture 7"/>
            <p:cNvPicPr>
              <a:picLocks noChangeAspect="1" noChangeArrowheads="1"/>
            </p:cNvPicPr>
            <p:nvPr/>
          </p:nvPicPr>
          <p:blipFill>
            <a:blip r:embed="rId2"/>
            <a:srcRect/>
            <a:stretch>
              <a:fillRect/>
            </a:stretch>
          </p:blipFill>
          <p:spPr bwMode="auto">
            <a:xfrm>
              <a:off x="2957513" y="2362200"/>
              <a:ext cx="2867025" cy="2209800"/>
            </a:xfrm>
            <a:prstGeom prst="rect">
              <a:avLst/>
            </a:prstGeom>
            <a:noFill/>
            <a:ln w="28575">
              <a:solidFill>
                <a:srgbClr val="FF0000"/>
              </a:solidFill>
              <a:miter lim="800000"/>
              <a:headEnd/>
              <a:tailEnd/>
            </a:ln>
            <a:effectLst>
              <a:outerShdw blurRad="50800" dist="190500" dir="2700000" algn="tl" rotWithShape="0">
                <a:prstClr val="black">
                  <a:alpha val="40000"/>
                </a:prstClr>
              </a:outerShdw>
            </a:effectLst>
          </p:spPr>
        </p:pic>
        <p:pic>
          <p:nvPicPr>
            <p:cNvPr id="5" name="Picture 6"/>
            <p:cNvPicPr>
              <a:picLocks noChangeAspect="1" noChangeArrowheads="1"/>
            </p:cNvPicPr>
            <p:nvPr/>
          </p:nvPicPr>
          <p:blipFill>
            <a:blip r:embed="rId3"/>
            <a:srcRect/>
            <a:stretch>
              <a:fillRect/>
            </a:stretch>
          </p:blipFill>
          <p:spPr bwMode="auto">
            <a:xfrm>
              <a:off x="4572000" y="4267200"/>
              <a:ext cx="542925" cy="266700"/>
            </a:xfrm>
            <a:prstGeom prst="rect">
              <a:avLst/>
            </a:prstGeom>
            <a:noFill/>
            <a:ln w="9525">
              <a:noFill/>
              <a:miter lim="800000"/>
              <a:headEnd/>
              <a:tailEnd/>
            </a:ln>
          </p:spPr>
        </p:pic>
        <p:pic>
          <p:nvPicPr>
            <p:cNvPr id="6" name="Picture 9"/>
            <p:cNvPicPr>
              <a:picLocks noChangeAspect="1" noChangeArrowheads="1"/>
            </p:cNvPicPr>
            <p:nvPr/>
          </p:nvPicPr>
          <p:blipFill>
            <a:blip r:embed="rId4"/>
            <a:srcRect/>
            <a:stretch>
              <a:fillRect/>
            </a:stretch>
          </p:blipFill>
          <p:spPr bwMode="auto">
            <a:xfrm>
              <a:off x="4114800" y="4267200"/>
              <a:ext cx="371475" cy="266700"/>
            </a:xfrm>
            <a:prstGeom prst="rect">
              <a:avLst/>
            </a:prstGeom>
            <a:noFill/>
            <a:ln w="9525">
              <a:noFill/>
              <a:miter lim="800000"/>
              <a:headEnd/>
              <a:tailEnd/>
            </a:ln>
          </p:spPr>
        </p:pic>
        <p:sp>
          <p:nvSpPr>
            <p:cNvPr id="7" name="Oval 6"/>
            <p:cNvSpPr/>
            <p:nvPr/>
          </p:nvSpPr>
          <p:spPr>
            <a:xfrm>
              <a:off x="2957513" y="3352244"/>
              <a:ext cx="1978444" cy="795528"/>
            </a:xfrm>
            <a:prstGeom prst="ellipse">
              <a:avLst/>
            </a:prstGeom>
            <a:noFill/>
            <a:ln>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E1"/>
                </a:solidFill>
              </a:endParaRPr>
            </a:p>
          </p:txBody>
        </p:sp>
      </p:grpSp>
      <p:sp>
        <p:nvSpPr>
          <p:cNvPr id="10" name="Title 1"/>
          <p:cNvSpPr txBox="1">
            <a:spLocks/>
          </p:cNvSpPr>
          <p:nvPr/>
        </p:nvSpPr>
        <p:spPr>
          <a:xfrm>
            <a:off x="381000" y="304800"/>
            <a:ext cx="5410200" cy="685800"/>
          </a:xfrm>
          <a:prstGeom prst="rect">
            <a:avLst/>
          </a:prstGeom>
          <a:solidFill>
            <a:srgbClr val="FFFFFF"/>
          </a:solidFill>
          <a:ln>
            <a:solidFill>
              <a:srgbClr val="663300"/>
            </a:solidFill>
          </a:ln>
        </p:spPr>
        <p:txBody>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Times New Roman" pitchFamily="18" charset="0"/>
                <a:cs typeface="Arial" charset="0"/>
              </a:defRPr>
            </a:lvl2pPr>
            <a:lvl3pPr algn="l" rtl="0" eaLnBrk="0" fontAlgn="base" hangingPunct="0">
              <a:spcBef>
                <a:spcPct val="0"/>
              </a:spcBef>
              <a:spcAft>
                <a:spcPct val="0"/>
              </a:spcAft>
              <a:defRPr sz="4200">
                <a:solidFill>
                  <a:schemeClr val="tx2"/>
                </a:solidFill>
                <a:latin typeface="Times New Roman" pitchFamily="18" charset="0"/>
                <a:cs typeface="Arial" charset="0"/>
              </a:defRPr>
            </a:lvl3pPr>
            <a:lvl4pPr algn="l" rtl="0" eaLnBrk="0" fontAlgn="base" hangingPunct="0">
              <a:spcBef>
                <a:spcPct val="0"/>
              </a:spcBef>
              <a:spcAft>
                <a:spcPct val="0"/>
              </a:spcAft>
              <a:defRPr sz="4200">
                <a:solidFill>
                  <a:schemeClr val="tx2"/>
                </a:solidFill>
                <a:latin typeface="Times New Roman" pitchFamily="18" charset="0"/>
                <a:cs typeface="Arial" charset="0"/>
              </a:defRPr>
            </a:lvl4pPr>
            <a:lvl5pPr algn="l" rtl="0" eaLnBrk="0" fontAlgn="base" hangingPunct="0">
              <a:spcBef>
                <a:spcPct val="0"/>
              </a:spcBef>
              <a:spcAft>
                <a:spcPct val="0"/>
              </a:spcAft>
              <a:defRPr sz="4200">
                <a:solidFill>
                  <a:schemeClr val="tx2"/>
                </a:solidFill>
                <a:latin typeface="Times New Roman" pitchFamily="18" charset="0"/>
                <a:cs typeface="Arial" charset="0"/>
              </a:defRPr>
            </a:lvl5pPr>
            <a:lvl6pPr marL="457200" algn="l" rtl="0" fontAlgn="base">
              <a:spcBef>
                <a:spcPct val="0"/>
              </a:spcBef>
              <a:spcAft>
                <a:spcPct val="0"/>
              </a:spcAft>
              <a:defRPr sz="4200">
                <a:solidFill>
                  <a:schemeClr val="tx2"/>
                </a:solidFill>
                <a:latin typeface="Times New Roman" pitchFamily="18" charset="0"/>
                <a:cs typeface="Arial" charset="0"/>
              </a:defRPr>
            </a:lvl6pPr>
            <a:lvl7pPr marL="914400" algn="l" rtl="0" fontAlgn="base">
              <a:spcBef>
                <a:spcPct val="0"/>
              </a:spcBef>
              <a:spcAft>
                <a:spcPct val="0"/>
              </a:spcAft>
              <a:defRPr sz="4200">
                <a:solidFill>
                  <a:schemeClr val="tx2"/>
                </a:solidFill>
                <a:latin typeface="Times New Roman" pitchFamily="18" charset="0"/>
                <a:cs typeface="Arial" charset="0"/>
              </a:defRPr>
            </a:lvl7pPr>
            <a:lvl8pPr marL="1371600" algn="l" rtl="0" fontAlgn="base">
              <a:spcBef>
                <a:spcPct val="0"/>
              </a:spcBef>
              <a:spcAft>
                <a:spcPct val="0"/>
              </a:spcAft>
              <a:defRPr sz="4200">
                <a:solidFill>
                  <a:schemeClr val="tx2"/>
                </a:solidFill>
                <a:latin typeface="Times New Roman" pitchFamily="18" charset="0"/>
                <a:cs typeface="Arial" charset="0"/>
              </a:defRPr>
            </a:lvl8pPr>
            <a:lvl9pPr marL="1828800" algn="l" rtl="0" fontAlgn="base">
              <a:spcBef>
                <a:spcPct val="0"/>
              </a:spcBef>
              <a:spcAft>
                <a:spcPct val="0"/>
              </a:spcAft>
              <a:defRPr sz="4200">
                <a:solidFill>
                  <a:schemeClr val="tx2"/>
                </a:solidFill>
                <a:latin typeface="Times New Roman" pitchFamily="18" charset="0"/>
                <a:cs typeface="Arial" charset="0"/>
              </a:defRPr>
            </a:lvl9pPr>
          </a:lstStyle>
          <a:p>
            <a:pPr eaLnBrk="1" fontAlgn="auto" hangingPunct="1">
              <a:spcAft>
                <a:spcPts val="0"/>
              </a:spcAft>
              <a:defRPr/>
            </a:pPr>
            <a:r>
              <a:rPr lang="en-US" sz="3200" b="1" smtClean="0">
                <a:latin typeface="+mn-lt"/>
              </a:rPr>
              <a:t>Metastability and Plasticity</a:t>
            </a:r>
            <a:endParaRPr lang="en-US" sz="3200" b="1" dirty="0">
              <a:latin typeface="+mn-lt"/>
            </a:endParaRPr>
          </a:p>
        </p:txBody>
      </p:sp>
    </p:spTree>
    <p:extLst>
      <p:ext uri="{BB962C8B-B14F-4D97-AF65-F5344CB8AC3E}">
        <p14:creationId xmlns:p14="http://schemas.microsoft.com/office/powerpoint/2010/main" val="51183120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7156" name="demo-6.mpg">
            <a:hlinkClick r:id="" action="ppaction://media"/>
          </p:cNvPr>
          <p:cNvPicPr>
            <a:picLocks noRot="1" noChangeAspect="1" noChangeArrowheads="1"/>
          </p:cNvPicPr>
          <p:nvPr>
            <a:videoFile r:link="rId1"/>
          </p:nvPr>
        </p:nvPicPr>
        <p:blipFill>
          <a:blip r:embed="rId3"/>
          <a:srcRect/>
          <a:stretch>
            <a:fillRect/>
          </a:stretch>
        </p:blipFill>
        <p:spPr bwMode="auto">
          <a:xfrm>
            <a:off x="990600" y="152400"/>
            <a:ext cx="8001000" cy="6548438"/>
          </a:xfrm>
          <a:prstGeom prst="rect">
            <a:avLst/>
          </a:prstGeom>
          <a:noFill/>
          <a:ln w="9525">
            <a:noFill/>
            <a:miter lim="800000"/>
            <a:headEnd/>
            <a:tailEnd/>
          </a:ln>
        </p:spPr>
      </p:pic>
      <p:pic>
        <p:nvPicPr>
          <p:cNvPr id="40963" name="Picture 5" descr="figseedcom"/>
          <p:cNvPicPr>
            <a:picLocks noChangeAspect="1" noChangeArrowheads="1"/>
          </p:cNvPicPr>
          <p:nvPr/>
        </p:nvPicPr>
        <p:blipFill>
          <a:blip r:embed="rId4"/>
          <a:srcRect/>
          <a:stretch>
            <a:fillRect/>
          </a:stretch>
        </p:blipFill>
        <p:spPr bwMode="auto">
          <a:xfrm>
            <a:off x="1219200" y="228600"/>
            <a:ext cx="7467600" cy="6288088"/>
          </a:xfrm>
          <a:prstGeom prst="rect">
            <a:avLst/>
          </a:prstGeom>
          <a:noFill/>
          <a:ln w="28575">
            <a:solidFill>
              <a:srgbClr val="FFFFFF"/>
            </a:solidFill>
            <a:miter lim="800000"/>
            <a:headEnd/>
            <a:tailEnd/>
          </a:ln>
        </p:spPr>
      </p:pic>
    </p:spTree>
  </p:cSld>
  <p:clrMapOvr>
    <a:masterClrMapping/>
  </p:clrMapOvr>
  <p:timing>
    <p:tnLst>
      <p:par>
        <p:cTn id="1" dur="indefinite" restart="never" nodeType="tmRoot">
          <p:childTnLst>
            <p:video>
              <p:cMediaNode>
                <p:cTn id="2" fill="hold" display="0">
                  <p:stCondLst>
                    <p:cond delay="indefinite"/>
                  </p:stCondLst>
                  <p:endCondLst>
                    <p:cond evt="onNext" delay="0">
                      <p:tgtEl>
                        <p:sldTgt/>
                      </p:tgtEl>
                    </p:cond>
                    <p:cond evt="onPrev" delay="0">
                      <p:tgtEl>
                        <p:sldTgt/>
                      </p:tgtEl>
                    </p:cond>
                  </p:endCondLst>
                </p:cTn>
                <p:tgtEl>
                  <p:spTgt spid="177156"/>
                </p:tgtEl>
              </p:cMediaNode>
            </p:vide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533400" y="609600"/>
            <a:ext cx="4191000" cy="941388"/>
          </a:xfrm>
          <a:prstGeom prst="rect">
            <a:avLst/>
          </a:prstGeom>
        </p:spPr>
        <p:txBody>
          <a:bodyPr>
            <a:normAutofit lnSpcReduction="10000"/>
          </a:bodyPr>
          <a:lstStyle/>
          <a:p>
            <a:pPr fontAlgn="auto">
              <a:spcAft>
                <a:spcPts val="0"/>
              </a:spcAft>
              <a:defRPr/>
            </a:pPr>
            <a:r>
              <a:rPr lang="en-US" sz="2800" b="1" kern="0" dirty="0">
                <a:solidFill>
                  <a:schemeClr val="tx2"/>
                </a:solidFill>
                <a:latin typeface="+mn-lt"/>
                <a:ea typeface="+mj-ea"/>
                <a:cs typeface="+mj-cs"/>
              </a:rPr>
              <a:t>Hodgkin-Huxley </a:t>
            </a:r>
            <a:r>
              <a:rPr lang="en-US" sz="2800" b="1" kern="0" dirty="0" smtClean="0">
                <a:solidFill>
                  <a:schemeClr val="tx2"/>
                </a:solidFill>
                <a:latin typeface="+mn-lt"/>
                <a:ea typeface="+mj-ea"/>
                <a:cs typeface="+mj-cs"/>
              </a:rPr>
              <a:t>Model (1952)</a:t>
            </a:r>
            <a:endParaRPr lang="en-US" sz="2800" b="1" kern="0" dirty="0">
              <a:solidFill>
                <a:schemeClr val="tx2"/>
              </a:solidFill>
              <a:latin typeface="+mn-lt"/>
              <a:ea typeface="+mj-ea"/>
              <a:cs typeface="+mj-cs"/>
            </a:endParaRPr>
          </a:p>
        </p:txBody>
      </p:sp>
      <p:sp>
        <p:nvSpPr>
          <p:cNvPr id="3" name="TextBox 2"/>
          <p:cNvSpPr txBox="1"/>
          <p:nvPr/>
        </p:nvSpPr>
        <p:spPr>
          <a:xfrm>
            <a:off x="685800" y="1676400"/>
            <a:ext cx="8622873" cy="4524315"/>
          </a:xfrm>
          <a:prstGeom prst="rect">
            <a:avLst/>
          </a:prstGeom>
          <a:noFill/>
        </p:spPr>
        <p:txBody>
          <a:bodyPr wrap="none" rtlCol="0">
            <a:spAutoFit/>
          </a:bodyPr>
          <a:lstStyle/>
          <a:p>
            <a:r>
              <a:rPr lang="en-US" sz="2400" dirty="0" smtClean="0">
                <a:solidFill>
                  <a:srgbClr val="969696"/>
                </a:solidFill>
              </a:rPr>
              <a:t>Pros:</a:t>
            </a:r>
          </a:p>
          <a:p>
            <a:pPr marL="800100" lvl="1" indent="-342900">
              <a:buFont typeface="Wingdings" pitchFamily="2" charset="2"/>
              <a:buChar char="q"/>
            </a:pPr>
            <a:r>
              <a:rPr lang="en-US" sz="2400" dirty="0" smtClean="0">
                <a:solidFill>
                  <a:srgbClr val="969696"/>
                </a:solidFill>
              </a:rPr>
              <a:t>The first system-wide model for excitable membranes.   </a:t>
            </a:r>
            <a:endParaRPr lang="en-US" sz="2400" dirty="0">
              <a:solidFill>
                <a:srgbClr val="969696"/>
              </a:solidFill>
            </a:endParaRPr>
          </a:p>
          <a:p>
            <a:pPr marL="800100" lvl="1" indent="-342900">
              <a:buFont typeface="Wingdings" pitchFamily="2" charset="2"/>
              <a:buChar char="q"/>
            </a:pPr>
            <a:r>
              <a:rPr lang="en-US" sz="2400" dirty="0" smtClean="0">
                <a:solidFill>
                  <a:srgbClr val="969696"/>
                </a:solidFill>
              </a:rPr>
              <a:t>Mimics experimental data.</a:t>
            </a:r>
          </a:p>
          <a:p>
            <a:pPr marL="800100" lvl="1" indent="-342900">
              <a:buFont typeface="Wingdings" pitchFamily="2" charset="2"/>
              <a:buChar char="q"/>
            </a:pPr>
            <a:r>
              <a:rPr lang="en-US" sz="2400" dirty="0" smtClean="0">
                <a:solidFill>
                  <a:srgbClr val="969696"/>
                </a:solidFill>
              </a:rPr>
              <a:t>Part of a Nobel Prize work. </a:t>
            </a:r>
          </a:p>
          <a:p>
            <a:pPr marL="800100" lvl="1" indent="-342900">
              <a:buFont typeface="Wingdings" pitchFamily="2" charset="2"/>
              <a:buChar char="q"/>
            </a:pPr>
            <a:r>
              <a:rPr lang="en-US" sz="2400" dirty="0" smtClean="0">
                <a:solidFill>
                  <a:srgbClr val="969696"/>
                </a:solidFill>
              </a:rPr>
              <a:t>Fueled the theoretical neurosciences for the last </a:t>
            </a:r>
          </a:p>
          <a:p>
            <a:pPr lvl="1"/>
            <a:r>
              <a:rPr lang="en-US" sz="2400" dirty="0">
                <a:solidFill>
                  <a:srgbClr val="969696"/>
                </a:solidFill>
              </a:rPr>
              <a:t> </a:t>
            </a:r>
            <a:r>
              <a:rPr lang="en-US" sz="2400" dirty="0" smtClean="0">
                <a:solidFill>
                  <a:srgbClr val="969696"/>
                </a:solidFill>
              </a:rPr>
              <a:t>       60 years and counting. </a:t>
            </a:r>
          </a:p>
          <a:p>
            <a:r>
              <a:rPr lang="en-US" sz="2400" dirty="0" smtClean="0"/>
              <a:t>Cons:</a:t>
            </a:r>
          </a:p>
          <a:p>
            <a:pPr marL="800100" lvl="1" indent="-342900">
              <a:buFont typeface="Wingdings" pitchFamily="2" charset="2"/>
              <a:buChar char="q"/>
            </a:pPr>
            <a:r>
              <a:rPr lang="en-US" sz="2400" dirty="0" smtClean="0"/>
              <a:t>It is not entirely mechanistic but phenomenological.</a:t>
            </a:r>
          </a:p>
          <a:p>
            <a:pPr marL="800100" lvl="1" indent="-342900">
              <a:buFont typeface="Wingdings" pitchFamily="2" charset="2"/>
              <a:buChar char="q"/>
            </a:pPr>
            <a:r>
              <a:rPr lang="en-US" sz="2400" dirty="0" smtClean="0"/>
              <a:t>Different, ad hoc, models can mimic the same data.</a:t>
            </a:r>
          </a:p>
          <a:p>
            <a:pPr marL="800100" lvl="1" indent="-342900">
              <a:buFont typeface="Wingdings" pitchFamily="2" charset="2"/>
              <a:buChar char="q"/>
            </a:pPr>
            <a:r>
              <a:rPr lang="en-US" sz="2400" dirty="0" smtClean="0"/>
              <a:t>It is ugly.</a:t>
            </a:r>
          </a:p>
          <a:p>
            <a:pPr marL="800100" lvl="1" indent="-342900">
              <a:buFont typeface="Wingdings" pitchFamily="2" charset="2"/>
              <a:buChar char="q"/>
            </a:pPr>
            <a:r>
              <a:rPr lang="en-US" sz="2400" dirty="0" smtClean="0"/>
              <a:t>Fueled the theoretical neurosciences for the last </a:t>
            </a:r>
          </a:p>
          <a:p>
            <a:pPr lvl="1"/>
            <a:r>
              <a:rPr lang="en-US" sz="2400" dirty="0" smtClean="0"/>
              <a:t>        60 years and counting.</a:t>
            </a:r>
            <a:endParaRPr lang="en-US" sz="2400" dirty="0"/>
          </a:p>
        </p:txBody>
      </p:sp>
    </p:spTree>
    <p:extLst>
      <p:ext uri="{BB962C8B-B14F-4D97-AF65-F5344CB8AC3E}">
        <p14:creationId xmlns:p14="http://schemas.microsoft.com/office/powerpoint/2010/main" val="99873037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599" y="304800"/>
            <a:ext cx="7521575" cy="990600"/>
          </a:xfrm>
          <a:solidFill>
            <a:srgbClr val="FFFFFF"/>
          </a:solidFill>
          <a:ln>
            <a:solidFill>
              <a:srgbClr val="663300"/>
            </a:solidFill>
          </a:ln>
        </p:spPr>
        <p:txBody>
          <a:bodyPr/>
          <a:lstStyle/>
          <a:p>
            <a:pPr eaLnBrk="1" fontAlgn="auto" hangingPunct="1">
              <a:spcAft>
                <a:spcPts val="0"/>
              </a:spcAft>
              <a:defRPr/>
            </a:pPr>
            <a:r>
              <a:rPr lang="en-US" sz="3200" b="1" dirty="0" err="1" smtClean="0">
                <a:latin typeface="+mn-lt"/>
              </a:rPr>
              <a:t>Saltatory</a:t>
            </a:r>
            <a:r>
              <a:rPr lang="en-US" sz="3200" b="1" dirty="0" smtClean="0">
                <a:latin typeface="+mn-lt"/>
              </a:rPr>
              <a:t> Conduction along </a:t>
            </a:r>
            <a:r>
              <a:rPr lang="en-US" sz="3200" b="1" dirty="0" err="1" smtClean="0">
                <a:latin typeface="+mn-lt"/>
              </a:rPr>
              <a:t>Myelinated</a:t>
            </a:r>
            <a:r>
              <a:rPr lang="en-US" sz="3200" b="1" dirty="0" smtClean="0">
                <a:latin typeface="+mn-lt"/>
              </a:rPr>
              <a:t> Axon with Multiple Nodes</a:t>
            </a:r>
            <a:endParaRPr lang="en-US" sz="3200" b="1" dirty="0">
              <a:latin typeface="+mn-lt"/>
            </a:endParaRPr>
          </a:p>
        </p:txBody>
      </p:sp>
      <p:pic>
        <p:nvPicPr>
          <p:cNvPr id="33795" name="Content Placeholder 6" descr="Cable model and neuron.jpg"/>
          <p:cNvPicPr>
            <a:picLocks noGrp="1" noChangeAspect="1"/>
          </p:cNvPicPr>
          <p:nvPr>
            <p:ph idx="1"/>
          </p:nvPr>
        </p:nvPicPr>
        <p:blipFill>
          <a:blip r:embed="rId3"/>
          <a:srcRect/>
          <a:stretch>
            <a:fillRect/>
          </a:stretch>
        </p:blipFill>
        <p:spPr>
          <a:xfrm>
            <a:off x="63500" y="1509713"/>
            <a:ext cx="9017000" cy="4706937"/>
          </a:xfrm>
          <a:ln>
            <a:solidFill>
              <a:srgbClr val="663300"/>
            </a:solidFill>
          </a:ln>
        </p:spPr>
      </p:pic>
      <p:sp>
        <p:nvSpPr>
          <p:cNvPr id="4" name="Oval 3"/>
          <p:cNvSpPr/>
          <p:nvPr/>
        </p:nvSpPr>
        <p:spPr>
          <a:xfrm>
            <a:off x="3251200" y="4600575"/>
            <a:ext cx="1089025" cy="13938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E1"/>
              </a:solidFill>
            </a:endParaRPr>
          </a:p>
        </p:txBody>
      </p:sp>
      <p:sp>
        <p:nvSpPr>
          <p:cNvPr id="5" name="Oval 4"/>
          <p:cNvSpPr/>
          <p:nvPr/>
        </p:nvSpPr>
        <p:spPr>
          <a:xfrm>
            <a:off x="5246688" y="4579938"/>
            <a:ext cx="1089025" cy="139223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E1"/>
              </a:solidFill>
            </a:endParaRPr>
          </a:p>
        </p:txBody>
      </p:sp>
      <p:sp>
        <p:nvSpPr>
          <p:cNvPr id="6" name="Oval 5"/>
          <p:cNvSpPr/>
          <p:nvPr/>
        </p:nvSpPr>
        <p:spPr>
          <a:xfrm>
            <a:off x="7205663" y="4579938"/>
            <a:ext cx="1089025" cy="139223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E1"/>
              </a:solidFill>
            </a:endParaRPr>
          </a:p>
        </p:txBody>
      </p:sp>
      <p:sp>
        <p:nvSpPr>
          <p:cNvPr id="33799" name="TextBox 6"/>
          <p:cNvSpPr txBox="1">
            <a:spLocks noChangeArrowheads="1"/>
          </p:cNvSpPr>
          <p:nvPr/>
        </p:nvSpPr>
        <p:spPr bwMode="auto">
          <a:xfrm>
            <a:off x="957263" y="4600575"/>
            <a:ext cx="1582737" cy="369888"/>
          </a:xfrm>
          <a:prstGeom prst="rect">
            <a:avLst/>
          </a:prstGeom>
          <a:noFill/>
          <a:ln w="9525">
            <a:noFill/>
            <a:miter lim="800000"/>
            <a:headEnd/>
            <a:tailEnd/>
          </a:ln>
        </p:spPr>
        <p:txBody>
          <a:bodyPr>
            <a:spAutoFit/>
          </a:bodyPr>
          <a:lstStyle/>
          <a:p>
            <a:r>
              <a:rPr lang="en-US"/>
              <a:t>Inside the cell</a:t>
            </a:r>
          </a:p>
        </p:txBody>
      </p:sp>
      <p:sp>
        <p:nvSpPr>
          <p:cNvPr id="33800" name="TextBox 7"/>
          <p:cNvSpPr txBox="1">
            <a:spLocks noChangeArrowheads="1"/>
          </p:cNvSpPr>
          <p:nvPr/>
        </p:nvSpPr>
        <p:spPr bwMode="auto">
          <a:xfrm>
            <a:off x="798513" y="5478463"/>
            <a:ext cx="1763712" cy="369887"/>
          </a:xfrm>
          <a:prstGeom prst="rect">
            <a:avLst/>
          </a:prstGeom>
          <a:noFill/>
          <a:ln w="9525">
            <a:noFill/>
            <a:miter lim="800000"/>
            <a:headEnd/>
            <a:tailEnd/>
          </a:ln>
        </p:spPr>
        <p:txBody>
          <a:bodyPr>
            <a:spAutoFit/>
          </a:bodyPr>
          <a:lstStyle/>
          <a:p>
            <a:r>
              <a:rPr lang="en-US"/>
              <a:t>Outside the cell</a:t>
            </a:r>
          </a:p>
        </p:txBody>
      </p:sp>
      <p:cxnSp>
        <p:nvCxnSpPr>
          <p:cNvPr id="10" name="Straight Arrow Connector 9"/>
          <p:cNvCxnSpPr>
            <a:stCxn id="4" idx="1"/>
          </p:cNvCxnSpPr>
          <p:nvPr/>
        </p:nvCxnSpPr>
        <p:spPr>
          <a:xfrm rot="16200000" flipV="1">
            <a:off x="2591594" y="3987007"/>
            <a:ext cx="1362075" cy="27463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16200000" flipV="1">
            <a:off x="3848100" y="3805238"/>
            <a:ext cx="1157287" cy="5794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rot="16200000" flipV="1">
            <a:off x="4383881" y="3642519"/>
            <a:ext cx="1335088" cy="863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rot="16200000" flipV="1">
            <a:off x="5531644" y="3650457"/>
            <a:ext cx="1157287" cy="838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Text Box 22"/>
          <p:cNvSpPr txBox="1">
            <a:spLocks noChangeArrowheads="1"/>
          </p:cNvSpPr>
          <p:nvPr/>
        </p:nvSpPr>
        <p:spPr bwMode="auto">
          <a:xfrm>
            <a:off x="301625" y="6096000"/>
            <a:ext cx="8077200" cy="646113"/>
          </a:xfrm>
          <a:prstGeom prst="rect">
            <a:avLst/>
          </a:prstGeom>
          <a:solidFill>
            <a:schemeClr val="accent5">
              <a:lumMod val="50000"/>
            </a:schemeClr>
          </a:solidFill>
          <a:ln w="9525">
            <a:solidFill>
              <a:srgbClr val="663300"/>
            </a:solidFill>
            <a:miter lim="800000"/>
            <a:headEnd/>
            <a:tailEnd/>
          </a:ln>
        </p:spPr>
        <p:txBody>
          <a:bodyPr>
            <a:spAutoFit/>
          </a:bodyPr>
          <a:lstStyle/>
          <a:p>
            <a:r>
              <a:rPr lang="en-US" dirty="0">
                <a:solidFill>
                  <a:srgbClr val="FFFFFF"/>
                </a:solidFill>
              </a:rPr>
              <a:t>Joint work with undergraduate and graduate students: Suzan Coons, Noah Weis, Adrienne Amador, Tyler </a:t>
            </a:r>
            <a:r>
              <a:rPr lang="en-US" dirty="0" err="1">
                <a:solidFill>
                  <a:srgbClr val="FFFFFF"/>
                </a:solidFill>
              </a:rPr>
              <a:t>Takeshita</a:t>
            </a:r>
            <a:r>
              <a:rPr lang="en-US" dirty="0">
                <a:solidFill>
                  <a:srgbClr val="FFFFFF"/>
                </a:solidFill>
              </a:rPr>
              <a:t>, Brittney Hinds,  and </a:t>
            </a:r>
            <a:r>
              <a:rPr lang="en-US" dirty="0" err="1">
                <a:solidFill>
                  <a:srgbClr val="FFFFFF"/>
                </a:solidFill>
              </a:rPr>
              <a:t>Kaelly</a:t>
            </a:r>
            <a:r>
              <a:rPr lang="en-US" dirty="0">
                <a:solidFill>
                  <a:srgbClr val="FFFFFF"/>
                </a:solidFill>
              </a:rPr>
              <a:t> Simpson</a:t>
            </a:r>
            <a:endParaRPr lang="en-US" b="1" dirty="0">
              <a:solidFill>
                <a:srgbClr val="FFFFFF"/>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457200"/>
            <a:ext cx="5638800" cy="636588"/>
          </a:xfrm>
          <a:solidFill>
            <a:srgbClr val="FFFFFF"/>
          </a:solidFill>
          <a:ln>
            <a:solidFill>
              <a:srgbClr val="663300"/>
            </a:solidFill>
          </a:ln>
        </p:spPr>
        <p:txBody>
          <a:bodyPr>
            <a:normAutofit fontScale="90000"/>
          </a:bodyPr>
          <a:lstStyle/>
          <a:p>
            <a:pPr eaLnBrk="1" fontAlgn="auto" hangingPunct="1">
              <a:spcAft>
                <a:spcPts val="0"/>
              </a:spcAft>
              <a:defRPr/>
            </a:pPr>
            <a:r>
              <a:rPr lang="en-US" sz="2800" b="1" dirty="0" smtClean="0">
                <a:latin typeface="+mn-lt"/>
              </a:rPr>
              <a:t>Signal  Transduction  along  Axons</a:t>
            </a:r>
            <a:endParaRPr lang="en-US" sz="2800" b="1" dirty="0">
              <a:latin typeface="+mn-lt"/>
            </a:endParaRPr>
          </a:p>
        </p:txBody>
      </p:sp>
      <p:pic>
        <p:nvPicPr>
          <p:cNvPr id="34819" name="Picture 3"/>
          <p:cNvPicPr>
            <a:picLocks noGrp="1" noChangeAspect="1" noChangeArrowheads="1"/>
          </p:cNvPicPr>
          <p:nvPr>
            <p:ph idx="1"/>
          </p:nvPr>
        </p:nvPicPr>
        <p:blipFill>
          <a:blip r:embed="rId3">
            <a:clrChange>
              <a:clrFrom>
                <a:srgbClr val="FFFFFF"/>
              </a:clrFrom>
              <a:clrTo>
                <a:srgbClr val="FFFFFF">
                  <a:alpha val="0"/>
                </a:srgbClr>
              </a:clrTo>
            </a:clrChange>
          </a:blip>
          <a:srcRect/>
          <a:stretch>
            <a:fillRect/>
          </a:stretch>
        </p:blipFill>
        <p:spPr>
          <a:xfrm>
            <a:off x="381000" y="1676400"/>
            <a:ext cx="8277225" cy="4068763"/>
          </a:xfrm>
          <a:solidFill>
            <a:srgbClr val="FFFFFF"/>
          </a:solidFill>
          <a:ln>
            <a:solidFill>
              <a:srgbClr val="663300"/>
            </a:solidFill>
          </a:ln>
        </p:spPr>
      </p:pic>
      <p:sp>
        <p:nvSpPr>
          <p:cNvPr id="34820" name="TextBox 4"/>
          <p:cNvSpPr txBox="1">
            <a:spLocks noChangeArrowheads="1"/>
          </p:cNvSpPr>
          <p:nvPr/>
        </p:nvSpPr>
        <p:spPr bwMode="auto">
          <a:xfrm>
            <a:off x="7710488" y="6462713"/>
            <a:ext cx="1247775" cy="246062"/>
          </a:xfrm>
          <a:prstGeom prst="rect">
            <a:avLst/>
          </a:prstGeom>
          <a:noFill/>
          <a:ln w="9525">
            <a:noFill/>
            <a:miter lim="800000"/>
            <a:headEnd/>
            <a:tailEnd/>
          </a:ln>
        </p:spPr>
        <p:txBody>
          <a:bodyPr wrap="none">
            <a:spAutoFit/>
          </a:bodyPr>
          <a:lstStyle/>
          <a:p>
            <a:r>
              <a:rPr lang="en-US" sz="1000">
                <a:solidFill>
                  <a:schemeClr val="bg1"/>
                </a:solidFill>
              </a:rPr>
              <a:t>Neuroscience: 3ed</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5842" name="TextBox 5"/>
          <p:cNvSpPr txBox="1">
            <a:spLocks noChangeArrowheads="1"/>
          </p:cNvSpPr>
          <p:nvPr/>
        </p:nvSpPr>
        <p:spPr bwMode="auto">
          <a:xfrm>
            <a:off x="7710488" y="6462713"/>
            <a:ext cx="1247775" cy="246062"/>
          </a:xfrm>
          <a:prstGeom prst="rect">
            <a:avLst/>
          </a:prstGeom>
          <a:noFill/>
          <a:ln w="9525">
            <a:noFill/>
            <a:miter lim="800000"/>
            <a:headEnd/>
            <a:tailEnd/>
          </a:ln>
        </p:spPr>
        <p:txBody>
          <a:bodyPr wrap="none">
            <a:spAutoFit/>
          </a:bodyPr>
          <a:lstStyle/>
          <a:p>
            <a:r>
              <a:rPr lang="en-US" sz="1000">
                <a:solidFill>
                  <a:schemeClr val="bg1"/>
                </a:solidFill>
              </a:rPr>
              <a:t>Neuroscience: 3ed</a:t>
            </a:r>
          </a:p>
        </p:txBody>
      </p:sp>
      <p:pic>
        <p:nvPicPr>
          <p:cNvPr id="35843" name="Picture 2"/>
          <p:cNvPicPr>
            <a:picLocks noChangeAspect="1" noChangeArrowheads="1"/>
          </p:cNvPicPr>
          <p:nvPr/>
        </p:nvPicPr>
        <p:blipFill>
          <a:blip r:embed="rId3">
            <a:clrChange>
              <a:clrFrom>
                <a:srgbClr val="FFEBCD"/>
              </a:clrFrom>
              <a:clrTo>
                <a:srgbClr val="FFEBCD">
                  <a:alpha val="0"/>
                </a:srgbClr>
              </a:clrTo>
            </a:clrChange>
          </a:blip>
          <a:srcRect/>
          <a:stretch>
            <a:fillRect/>
          </a:stretch>
        </p:blipFill>
        <p:spPr bwMode="auto">
          <a:xfrm>
            <a:off x="381000" y="1676400"/>
            <a:ext cx="8305800" cy="4114800"/>
          </a:xfrm>
          <a:prstGeom prst="rect">
            <a:avLst/>
          </a:prstGeom>
          <a:solidFill>
            <a:srgbClr val="FFFFFF"/>
          </a:solidFill>
          <a:ln w="9525">
            <a:solidFill>
              <a:srgbClr val="663300"/>
            </a:solid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6866" name="TextBox 5"/>
          <p:cNvSpPr txBox="1">
            <a:spLocks noChangeArrowheads="1"/>
          </p:cNvSpPr>
          <p:nvPr/>
        </p:nvSpPr>
        <p:spPr bwMode="auto">
          <a:xfrm>
            <a:off x="7710488" y="6462713"/>
            <a:ext cx="1247775" cy="246062"/>
          </a:xfrm>
          <a:prstGeom prst="rect">
            <a:avLst/>
          </a:prstGeom>
          <a:noFill/>
          <a:ln w="9525">
            <a:noFill/>
            <a:miter lim="800000"/>
            <a:headEnd/>
            <a:tailEnd/>
          </a:ln>
        </p:spPr>
        <p:txBody>
          <a:bodyPr wrap="none">
            <a:spAutoFit/>
          </a:bodyPr>
          <a:lstStyle/>
          <a:p>
            <a:r>
              <a:rPr lang="en-US" sz="1000">
                <a:solidFill>
                  <a:schemeClr val="bg1"/>
                </a:solidFill>
              </a:rPr>
              <a:t>Neuroscience: 3ed</a:t>
            </a:r>
          </a:p>
        </p:txBody>
      </p:sp>
      <p:pic>
        <p:nvPicPr>
          <p:cNvPr id="36867" name="Picture 2"/>
          <p:cNvPicPr>
            <a:picLocks noChangeAspect="1" noChangeArrowheads="1"/>
          </p:cNvPicPr>
          <p:nvPr/>
        </p:nvPicPr>
        <p:blipFill>
          <a:blip r:embed="rId3">
            <a:clrChange>
              <a:clrFrom>
                <a:srgbClr val="FFEBCD"/>
              </a:clrFrom>
              <a:clrTo>
                <a:srgbClr val="FFEBCD">
                  <a:alpha val="0"/>
                </a:srgbClr>
              </a:clrTo>
            </a:clrChange>
          </a:blip>
          <a:srcRect/>
          <a:stretch>
            <a:fillRect/>
          </a:stretch>
        </p:blipFill>
        <p:spPr bwMode="auto">
          <a:xfrm>
            <a:off x="381000" y="1524000"/>
            <a:ext cx="8305800" cy="4038600"/>
          </a:xfrm>
          <a:prstGeom prst="rect">
            <a:avLst/>
          </a:prstGeom>
          <a:solidFill>
            <a:srgbClr val="FFFFFF"/>
          </a:solidFill>
          <a:ln w="9525">
            <a:solidFill>
              <a:srgbClr val="663300"/>
            </a:solid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6781800" cy="609600"/>
          </a:xfrm>
          <a:solidFill>
            <a:srgbClr val="FFFFFF"/>
          </a:solidFill>
          <a:ln>
            <a:solidFill>
              <a:srgbClr val="663300"/>
            </a:solidFill>
          </a:ln>
        </p:spPr>
        <p:txBody>
          <a:bodyPr/>
          <a:lstStyle/>
          <a:p>
            <a:pPr eaLnBrk="1" fontAlgn="auto" hangingPunct="1">
              <a:spcAft>
                <a:spcPts val="0"/>
              </a:spcAft>
              <a:defRPr/>
            </a:pPr>
            <a:r>
              <a:rPr lang="en-US" sz="2800" b="1" dirty="0" smtClean="0">
                <a:latin typeface="+mn-lt"/>
              </a:rPr>
              <a:t>Circuit  Equations  of  Individual  Node</a:t>
            </a:r>
            <a:endParaRPr lang="en-US" sz="2800" b="1" dirty="0">
              <a:latin typeface="+mn-lt"/>
            </a:endParaRPr>
          </a:p>
        </p:txBody>
      </p:sp>
      <p:sp>
        <p:nvSpPr>
          <p:cNvPr id="4" name="Rectangle 3"/>
          <p:cNvSpPr/>
          <p:nvPr/>
        </p:nvSpPr>
        <p:spPr>
          <a:xfrm>
            <a:off x="536575" y="1597025"/>
            <a:ext cx="4645025" cy="2670175"/>
          </a:xfrm>
          <a:prstGeom prst="rect">
            <a:avLst/>
          </a:prstGeom>
          <a:solidFill>
            <a:schemeClr val="tx1">
              <a:alpha val="7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E1"/>
              </a:solidFill>
            </a:endParaRPr>
          </a:p>
        </p:txBody>
      </p:sp>
      <p:graphicFrame>
        <p:nvGraphicFramePr>
          <p:cNvPr id="4098" name="Object 2"/>
          <p:cNvGraphicFramePr>
            <a:graphicFrameLocks noChangeAspect="1"/>
          </p:cNvGraphicFramePr>
          <p:nvPr/>
        </p:nvGraphicFramePr>
        <p:xfrm>
          <a:off x="628650" y="1681163"/>
          <a:ext cx="4413250" cy="2433637"/>
        </p:xfrm>
        <a:graphic>
          <a:graphicData uri="http://schemas.openxmlformats.org/presentationml/2006/ole">
            <mc:AlternateContent xmlns:mc="http://schemas.openxmlformats.org/markup-compatibility/2006">
              <mc:Choice xmlns:v="urn:schemas-microsoft-com:vml" Requires="v">
                <p:oleObj spid="_x0000_s4163" name="Equation" r:id="rId4" imgW="3454200" imgH="1904760" progId="">
                  <p:embed/>
                </p:oleObj>
              </mc:Choice>
              <mc:Fallback>
                <p:oleObj name="Equation" r:id="rId4" imgW="3454200" imgH="1904760" progId="">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8650" y="1681163"/>
                        <a:ext cx="4413250" cy="24336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122738" y="1393825"/>
            <a:ext cx="4556125" cy="4964113"/>
          </a:xfrm>
          <a:prstGeom prst="rect">
            <a:avLst/>
          </a:prstGeom>
          <a:solidFill>
            <a:schemeClr val="tx1">
              <a:alpha val="7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E1"/>
              </a:solidFill>
            </a:endParaRPr>
          </a:p>
        </p:txBody>
      </p:sp>
      <p:sp>
        <p:nvSpPr>
          <p:cNvPr id="15362" name="Rectangle 2"/>
          <p:cNvSpPr>
            <a:spLocks noGrp="1" noChangeArrowheads="1"/>
          </p:cNvSpPr>
          <p:nvPr>
            <p:ph type="title"/>
          </p:nvPr>
        </p:nvSpPr>
        <p:spPr>
          <a:xfrm>
            <a:off x="381000" y="457200"/>
            <a:ext cx="7848600" cy="533400"/>
          </a:xfrm>
          <a:solidFill>
            <a:srgbClr val="FFFFFF"/>
          </a:solidFill>
          <a:ln>
            <a:solidFill>
              <a:srgbClr val="663300"/>
            </a:solidFill>
          </a:ln>
        </p:spPr>
        <p:txBody>
          <a:bodyPr/>
          <a:lstStyle/>
          <a:p>
            <a:pPr eaLnBrk="1" fontAlgn="auto" hangingPunct="1">
              <a:spcAft>
                <a:spcPts val="0"/>
              </a:spcAft>
              <a:defRPr/>
            </a:pPr>
            <a:r>
              <a:rPr lang="en-US" sz="2800" b="1" dirty="0" smtClean="0">
                <a:latin typeface="+mn-lt"/>
              </a:rPr>
              <a:t>Coupled  Equations  for  Neighboring  </a:t>
            </a:r>
            <a:r>
              <a:rPr lang="en-US" sz="2800" b="1" dirty="0">
                <a:latin typeface="+mn-lt"/>
              </a:rPr>
              <a:t>Nodes</a:t>
            </a:r>
          </a:p>
        </p:txBody>
      </p:sp>
      <p:sp>
        <p:nvSpPr>
          <p:cNvPr id="15363" name="Rectangle 3"/>
          <p:cNvSpPr>
            <a:spLocks noGrp="1" noChangeArrowheads="1"/>
          </p:cNvSpPr>
          <p:nvPr>
            <p:ph type="body" idx="1"/>
          </p:nvPr>
        </p:nvSpPr>
        <p:spPr>
          <a:xfrm>
            <a:off x="312738" y="1585913"/>
            <a:ext cx="3810000" cy="2246312"/>
          </a:xfrm>
        </p:spPr>
        <p:txBody>
          <a:bodyPr>
            <a:normAutofit/>
          </a:bodyPr>
          <a:lstStyle/>
          <a:p>
            <a:pPr eaLnBrk="1" hangingPunct="1">
              <a:buFont typeface="Arial" charset="0"/>
              <a:buChar char="•"/>
            </a:pPr>
            <a:endParaRPr lang="en-US" smtClean="0">
              <a:latin typeface="Times New Roman" pitchFamily="18" charset="0"/>
            </a:endParaRPr>
          </a:p>
          <a:p>
            <a:pPr eaLnBrk="1" hangingPunct="1">
              <a:buFont typeface="Arial" charset="0"/>
              <a:buChar char="•"/>
            </a:pPr>
            <a:r>
              <a:rPr lang="en-US" smtClean="0">
                <a:latin typeface="Times New Roman" pitchFamily="18" charset="0"/>
              </a:rPr>
              <a:t>Couple the nodes by adding a linear resistor between them</a:t>
            </a:r>
          </a:p>
        </p:txBody>
      </p:sp>
      <p:graphicFrame>
        <p:nvGraphicFramePr>
          <p:cNvPr id="5122" name="Object 2"/>
          <p:cNvGraphicFramePr>
            <a:graphicFrameLocks noChangeAspect="1"/>
          </p:cNvGraphicFramePr>
          <p:nvPr/>
        </p:nvGraphicFramePr>
        <p:xfrm>
          <a:off x="4197350" y="1485900"/>
          <a:ext cx="4343400" cy="4724400"/>
        </p:xfrm>
        <a:graphic>
          <a:graphicData uri="http://schemas.openxmlformats.org/presentationml/2006/ole">
            <mc:AlternateContent xmlns:mc="http://schemas.openxmlformats.org/markup-compatibility/2006">
              <mc:Choice xmlns:v="urn:schemas-microsoft-com:vml" Requires="v">
                <p:oleObj spid="_x0000_s5186" name="Equation" r:id="rId4" imgW="4343400" imgH="4724280" progId="">
                  <p:embed/>
                </p:oleObj>
              </mc:Choice>
              <mc:Fallback>
                <p:oleObj name="Equation" r:id="rId4" imgW="4343400" imgH="4724280" progId="">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97350" y="1485900"/>
                        <a:ext cx="4343400" cy="4724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5126" name="Group 11"/>
          <p:cNvGrpSpPr>
            <a:grpSpLocks/>
          </p:cNvGrpSpPr>
          <p:nvPr/>
        </p:nvGrpSpPr>
        <p:grpSpPr bwMode="auto">
          <a:xfrm>
            <a:off x="7024688" y="1363663"/>
            <a:ext cx="1828800" cy="3143250"/>
            <a:chOff x="7024914" y="1363663"/>
            <a:chExt cx="1828800" cy="3143250"/>
          </a:xfrm>
        </p:grpSpPr>
        <p:sp>
          <p:nvSpPr>
            <p:cNvPr id="6" name="Oval 5"/>
            <p:cNvSpPr/>
            <p:nvPr/>
          </p:nvSpPr>
          <p:spPr>
            <a:xfrm>
              <a:off x="7620226" y="1363663"/>
              <a:ext cx="1058863" cy="842962"/>
            </a:xfrm>
            <a:prstGeom prst="ellipse">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E1"/>
                </a:solidFill>
              </a:endParaRPr>
            </a:p>
          </p:txBody>
        </p:sp>
        <p:sp>
          <p:nvSpPr>
            <p:cNvPr id="7" name="Oval 6"/>
            <p:cNvSpPr/>
            <p:nvPr/>
          </p:nvSpPr>
          <p:spPr>
            <a:xfrm>
              <a:off x="7239227" y="3665538"/>
              <a:ext cx="1055688" cy="841375"/>
            </a:xfrm>
            <a:prstGeom prst="ellipse">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E1"/>
                </a:solidFill>
              </a:endParaRPr>
            </a:p>
          </p:txBody>
        </p:sp>
        <p:sp>
          <p:nvSpPr>
            <p:cNvPr id="8" name="TextBox 7"/>
            <p:cNvSpPr txBox="1"/>
            <p:nvPr/>
          </p:nvSpPr>
          <p:spPr>
            <a:xfrm>
              <a:off x="7024914" y="2510972"/>
              <a:ext cx="1828800" cy="646331"/>
            </a:xfrm>
            <a:prstGeom prst="rect">
              <a:avLst/>
            </a:prstGeom>
            <a:noFill/>
          </p:spPr>
          <p:txBody>
            <a:bodyPr>
              <a:spAutoFit/>
            </a:bodyPr>
            <a:lstStyle/>
            <a:p>
              <a:pPr algn="ctr" fontAlgn="auto">
                <a:spcBef>
                  <a:spcPts val="0"/>
                </a:spcBef>
                <a:spcAft>
                  <a:spcPts val="0"/>
                </a:spcAft>
                <a:defRPr/>
              </a:pPr>
              <a:r>
                <a:rPr lang="en-US" dirty="0">
                  <a:ln w="3175">
                    <a:solidFill>
                      <a:schemeClr val="accent3">
                        <a:lumMod val="75000"/>
                      </a:schemeClr>
                    </a:solidFill>
                  </a:ln>
                  <a:solidFill>
                    <a:schemeClr val="accent3">
                      <a:lumMod val="60000"/>
                      <a:lumOff val="40000"/>
                    </a:schemeClr>
                  </a:solidFill>
                  <a:latin typeface="+mn-lt"/>
                </a:rPr>
                <a:t>Current between the nodes</a:t>
              </a:r>
            </a:p>
          </p:txBody>
        </p:sp>
        <p:cxnSp>
          <p:nvCxnSpPr>
            <p:cNvPr id="10" name="Straight Connector 9"/>
            <p:cNvCxnSpPr>
              <a:stCxn id="8" idx="0"/>
            </p:cNvCxnSpPr>
            <p:nvPr/>
          </p:nvCxnSpPr>
          <p:spPr>
            <a:xfrm rot="5400000" flipH="1" flipV="1">
              <a:off x="7844858" y="2286794"/>
              <a:ext cx="319087" cy="130175"/>
            </a:xfrm>
            <a:prstGeom prst="line">
              <a:avLst/>
            </a:prstGeom>
            <a:ln w="28575">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a:stCxn id="7" idx="0"/>
            </p:cNvCxnSpPr>
            <p:nvPr/>
          </p:nvCxnSpPr>
          <p:spPr>
            <a:xfrm flipV="1">
              <a:off x="7767071" y="3109914"/>
              <a:ext cx="121443" cy="555624"/>
            </a:xfrm>
            <a:prstGeom prst="line">
              <a:avLst/>
            </a:prstGeom>
            <a:ln w="28575">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grpSp>
      <p:pic>
        <p:nvPicPr>
          <p:cNvPr id="5127" name="Picture 11" descr="cable model diagram.jpg"/>
          <p:cNvPicPr>
            <a:picLocks noChangeAspect="1"/>
          </p:cNvPicPr>
          <p:nvPr/>
        </p:nvPicPr>
        <p:blipFill>
          <a:blip r:embed="rId6"/>
          <a:srcRect r="44017"/>
          <a:stretch>
            <a:fillRect/>
          </a:stretch>
        </p:blipFill>
        <p:spPr bwMode="auto">
          <a:xfrm>
            <a:off x="290513" y="4097338"/>
            <a:ext cx="3717925" cy="1549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381000" y="609600"/>
            <a:ext cx="5867400" cy="533400"/>
          </a:xfrm>
          <a:solidFill>
            <a:srgbClr val="FFFFFF"/>
          </a:solidFill>
          <a:ln>
            <a:solidFill>
              <a:srgbClr val="663300"/>
            </a:solidFill>
          </a:ln>
        </p:spPr>
        <p:txBody>
          <a:bodyPr/>
          <a:lstStyle/>
          <a:p>
            <a:pPr>
              <a:defRPr/>
            </a:pPr>
            <a:r>
              <a:rPr lang="en-US" sz="2800" b="1" dirty="0">
                <a:latin typeface="+mn-lt"/>
              </a:rPr>
              <a:t>The </a:t>
            </a:r>
            <a:r>
              <a:rPr lang="en-US" sz="2800" b="1" dirty="0" smtClean="0">
                <a:latin typeface="+mn-lt"/>
              </a:rPr>
              <a:t> General  Case  for  </a:t>
            </a:r>
            <a:r>
              <a:rPr lang="en-US" sz="2800" b="1" i="1" dirty="0" smtClean="0"/>
              <a:t>N</a:t>
            </a:r>
            <a:r>
              <a:rPr lang="en-US" sz="2800" b="1" dirty="0" smtClean="0">
                <a:latin typeface="+mn-lt"/>
              </a:rPr>
              <a:t>  Nodes</a:t>
            </a:r>
            <a:endParaRPr lang="en-US" sz="2800" b="1" dirty="0">
              <a:latin typeface="+mn-lt"/>
            </a:endParaRPr>
          </a:p>
        </p:txBody>
      </p:sp>
      <p:sp>
        <p:nvSpPr>
          <p:cNvPr id="16387" name="Rectangle 3"/>
          <p:cNvSpPr>
            <a:spLocks noGrp="1" noChangeArrowheads="1"/>
          </p:cNvSpPr>
          <p:nvPr>
            <p:ph type="body" idx="1"/>
          </p:nvPr>
        </p:nvSpPr>
        <p:spPr>
          <a:xfrm>
            <a:off x="457200" y="1600200"/>
            <a:ext cx="4038600" cy="4525963"/>
          </a:xfrm>
        </p:spPr>
        <p:txBody>
          <a:bodyPr/>
          <a:lstStyle/>
          <a:p>
            <a:r>
              <a:rPr lang="en-US" smtClean="0">
                <a:latin typeface="Times New Roman" pitchFamily="18" charset="0"/>
              </a:rPr>
              <a:t>This is the general equation for the </a:t>
            </a:r>
            <a:r>
              <a:rPr lang="en-US" i="1" smtClean="0">
                <a:latin typeface="Times New Roman" pitchFamily="18" charset="0"/>
              </a:rPr>
              <a:t>n</a:t>
            </a:r>
            <a:r>
              <a:rPr lang="en-US" smtClean="0">
                <a:latin typeface="Times New Roman" pitchFamily="18" charset="0"/>
              </a:rPr>
              <a:t>th node</a:t>
            </a:r>
          </a:p>
          <a:p>
            <a:endParaRPr lang="en-US" smtClean="0">
              <a:latin typeface="Times New Roman" pitchFamily="18" charset="0"/>
            </a:endParaRPr>
          </a:p>
          <a:p>
            <a:endParaRPr lang="en-US" smtClean="0">
              <a:latin typeface="Times New Roman" pitchFamily="18" charset="0"/>
            </a:endParaRPr>
          </a:p>
          <a:p>
            <a:endParaRPr lang="en-US" sz="1600" smtClean="0">
              <a:latin typeface="Times New Roman" pitchFamily="18" charset="0"/>
            </a:endParaRPr>
          </a:p>
          <a:p>
            <a:r>
              <a:rPr lang="en-US" smtClean="0">
                <a:latin typeface="Times New Roman" pitchFamily="18" charset="0"/>
              </a:rPr>
              <a:t>In and out currents are derived in a similar manner:</a:t>
            </a:r>
          </a:p>
          <a:p>
            <a:endParaRPr lang="en-US" smtClean="0">
              <a:latin typeface="Times New Roman" pitchFamily="18" charset="0"/>
            </a:endParaRPr>
          </a:p>
        </p:txBody>
      </p:sp>
      <p:sp>
        <p:nvSpPr>
          <p:cNvPr id="6" name="Rectangle 5"/>
          <p:cNvSpPr/>
          <p:nvPr/>
        </p:nvSpPr>
        <p:spPr>
          <a:xfrm>
            <a:off x="4295775" y="1552575"/>
            <a:ext cx="4630738" cy="2686050"/>
          </a:xfrm>
          <a:prstGeom prst="rect">
            <a:avLst/>
          </a:prstGeom>
          <a:solidFill>
            <a:schemeClr val="tx1">
              <a:alpha val="7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E1"/>
              </a:solidFill>
            </a:endParaRPr>
          </a:p>
        </p:txBody>
      </p:sp>
      <p:graphicFrame>
        <p:nvGraphicFramePr>
          <p:cNvPr id="6146" name="Object 2"/>
          <p:cNvGraphicFramePr>
            <a:graphicFrameLocks noChangeAspect="1"/>
          </p:cNvGraphicFramePr>
          <p:nvPr/>
        </p:nvGraphicFramePr>
        <p:xfrm>
          <a:off x="4392613" y="1665288"/>
          <a:ext cx="4432300" cy="2489200"/>
        </p:xfrm>
        <a:graphic>
          <a:graphicData uri="http://schemas.openxmlformats.org/presentationml/2006/ole">
            <mc:AlternateContent xmlns:mc="http://schemas.openxmlformats.org/markup-compatibility/2006">
              <mc:Choice xmlns:v="urn:schemas-microsoft-com:vml" Requires="v">
                <p:oleObj spid="_x0000_s6272" name="Equation" r:id="rId4" imgW="4431960" imgH="2489040" progId="">
                  <p:embed/>
                </p:oleObj>
              </mc:Choice>
              <mc:Fallback>
                <p:oleObj name="Equation" r:id="rId4" imgW="4431960" imgH="2489040" progId="">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92613" y="1665288"/>
                        <a:ext cx="4432300" cy="2489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6"/>
          <p:cNvSpPr/>
          <p:nvPr/>
        </p:nvSpPr>
        <p:spPr>
          <a:xfrm>
            <a:off x="4310063" y="4665663"/>
            <a:ext cx="2932112" cy="1895475"/>
          </a:xfrm>
          <a:prstGeom prst="rect">
            <a:avLst/>
          </a:prstGeom>
          <a:solidFill>
            <a:schemeClr val="tx1">
              <a:alpha val="7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E1"/>
              </a:solidFill>
            </a:endParaRPr>
          </a:p>
        </p:txBody>
      </p:sp>
      <p:graphicFrame>
        <p:nvGraphicFramePr>
          <p:cNvPr id="6147" name="Object 3"/>
          <p:cNvGraphicFramePr>
            <a:graphicFrameLocks noChangeAspect="1"/>
          </p:cNvGraphicFramePr>
          <p:nvPr/>
        </p:nvGraphicFramePr>
        <p:xfrm>
          <a:off x="4572000" y="4665663"/>
          <a:ext cx="2527300" cy="1879600"/>
        </p:xfrm>
        <a:graphic>
          <a:graphicData uri="http://schemas.openxmlformats.org/presentationml/2006/ole">
            <mc:AlternateContent xmlns:mc="http://schemas.openxmlformats.org/markup-compatibility/2006">
              <mc:Choice xmlns:v="urn:schemas-microsoft-com:vml" Requires="v">
                <p:oleObj spid="_x0000_s6273" name="Equation" r:id="rId6" imgW="2527200" imgH="1879560" progId="">
                  <p:embed/>
                </p:oleObj>
              </mc:Choice>
              <mc:Fallback>
                <p:oleObj name="Equation" r:id="rId6" imgW="2527200" imgH="1879560" progId="">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2000" y="4665663"/>
                        <a:ext cx="2527300" cy="187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Oval 7"/>
          <p:cNvSpPr/>
          <p:nvPr/>
        </p:nvSpPr>
        <p:spPr>
          <a:xfrm>
            <a:off x="8382000" y="1752600"/>
            <a:ext cx="533400" cy="609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E1"/>
              </a:solidFill>
            </a:endParaRPr>
          </a:p>
        </p:txBody>
      </p:sp>
      <p:sp>
        <p:nvSpPr>
          <p:cNvPr id="9" name="Oval 8"/>
          <p:cNvSpPr/>
          <p:nvPr/>
        </p:nvSpPr>
        <p:spPr>
          <a:xfrm>
            <a:off x="4419600" y="5791200"/>
            <a:ext cx="533400" cy="609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E1"/>
              </a:solidFill>
            </a:endParaRPr>
          </a:p>
        </p:txBody>
      </p:sp>
      <p:sp>
        <p:nvSpPr>
          <p:cNvPr id="10" name="Oval 9"/>
          <p:cNvSpPr/>
          <p:nvPr/>
        </p:nvSpPr>
        <p:spPr>
          <a:xfrm>
            <a:off x="5334000" y="1752600"/>
            <a:ext cx="609600" cy="6096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E1"/>
              </a:solidFill>
            </a:endParaRPr>
          </a:p>
        </p:txBody>
      </p:sp>
      <p:sp>
        <p:nvSpPr>
          <p:cNvPr id="11" name="Oval 10"/>
          <p:cNvSpPr/>
          <p:nvPr/>
        </p:nvSpPr>
        <p:spPr>
          <a:xfrm>
            <a:off x="4495800" y="4800600"/>
            <a:ext cx="609600" cy="6096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E1"/>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Content Placeholder 3" descr="100 nodes 01 cap 3d.jpg"/>
          <p:cNvPicPr>
            <a:picLocks noGrp="1" noChangeAspect="1"/>
          </p:cNvPicPr>
          <p:nvPr>
            <p:ph idx="1"/>
          </p:nvPr>
        </p:nvPicPr>
        <p:blipFill>
          <a:blip r:embed="rId3"/>
          <a:srcRect/>
          <a:stretch>
            <a:fillRect/>
          </a:stretch>
        </p:blipFill>
        <p:spPr>
          <a:xfrm>
            <a:off x="304800" y="304800"/>
            <a:ext cx="3657600" cy="2743200"/>
          </a:xfrm>
          <a:ln>
            <a:solidFill>
              <a:srgbClr val="663300"/>
            </a:solidFill>
          </a:ln>
        </p:spPr>
      </p:pic>
      <p:sp>
        <p:nvSpPr>
          <p:cNvPr id="37891" name="TextBox 3"/>
          <p:cNvSpPr txBox="1">
            <a:spLocks noChangeArrowheads="1"/>
          </p:cNvSpPr>
          <p:nvPr/>
        </p:nvSpPr>
        <p:spPr bwMode="auto">
          <a:xfrm>
            <a:off x="3048000" y="381000"/>
            <a:ext cx="838200" cy="307975"/>
          </a:xfrm>
          <a:prstGeom prst="rect">
            <a:avLst/>
          </a:prstGeom>
          <a:solidFill>
            <a:srgbClr val="FFFFFF"/>
          </a:solidFill>
          <a:ln w="9525">
            <a:solidFill>
              <a:srgbClr val="663300"/>
            </a:solidFill>
            <a:miter lim="800000"/>
            <a:headEnd/>
            <a:tailEnd/>
          </a:ln>
        </p:spPr>
        <p:txBody>
          <a:bodyPr>
            <a:spAutoFit/>
          </a:bodyPr>
          <a:lstStyle/>
          <a:p>
            <a:r>
              <a:rPr lang="en-US" sz="1400"/>
              <a:t>C=.1 pF</a:t>
            </a:r>
          </a:p>
        </p:txBody>
      </p:sp>
      <p:pic>
        <p:nvPicPr>
          <p:cNvPr id="37892" name="Content Placeholder 4" descr="Transmission failure 20 Nodes 3d.jpg"/>
          <p:cNvPicPr>
            <a:picLocks noChangeAspect="1"/>
          </p:cNvPicPr>
          <p:nvPr/>
        </p:nvPicPr>
        <p:blipFill>
          <a:blip r:embed="rId4"/>
          <a:srcRect/>
          <a:stretch>
            <a:fillRect/>
          </a:stretch>
        </p:blipFill>
        <p:spPr bwMode="auto">
          <a:xfrm>
            <a:off x="4191000" y="304800"/>
            <a:ext cx="3657600" cy="2743200"/>
          </a:xfrm>
          <a:prstGeom prst="rect">
            <a:avLst/>
          </a:prstGeom>
          <a:noFill/>
          <a:ln w="9525">
            <a:solidFill>
              <a:srgbClr val="663300"/>
            </a:solidFill>
            <a:miter lim="800000"/>
            <a:headEnd/>
            <a:tailEnd/>
          </a:ln>
        </p:spPr>
      </p:pic>
      <p:sp>
        <p:nvSpPr>
          <p:cNvPr id="37893" name="TextBox 6"/>
          <p:cNvSpPr txBox="1">
            <a:spLocks noChangeArrowheads="1"/>
          </p:cNvSpPr>
          <p:nvPr/>
        </p:nvSpPr>
        <p:spPr bwMode="auto">
          <a:xfrm>
            <a:off x="6934200" y="381000"/>
            <a:ext cx="846138" cy="307975"/>
          </a:xfrm>
          <a:prstGeom prst="rect">
            <a:avLst/>
          </a:prstGeom>
          <a:solidFill>
            <a:srgbClr val="FFFFFF"/>
          </a:solidFill>
          <a:ln w="9525">
            <a:solidFill>
              <a:srgbClr val="663300"/>
            </a:solidFill>
            <a:miter lim="800000"/>
            <a:headEnd/>
            <a:tailEnd/>
          </a:ln>
        </p:spPr>
        <p:txBody>
          <a:bodyPr>
            <a:spAutoFit/>
          </a:bodyPr>
          <a:lstStyle/>
          <a:p>
            <a:r>
              <a:rPr lang="en-US" sz="1400"/>
              <a:t>C=.7 pF</a:t>
            </a:r>
          </a:p>
        </p:txBody>
      </p:sp>
      <p:pic>
        <p:nvPicPr>
          <p:cNvPr id="8" name="Content Placeholder 6" descr="Nodes vs Capacitance 30 iterations.jpg"/>
          <p:cNvPicPr>
            <a:picLocks noChangeAspect="1"/>
          </p:cNvPicPr>
          <p:nvPr/>
        </p:nvPicPr>
        <p:blipFill>
          <a:blip r:embed="rId5"/>
          <a:stretch>
            <a:fillRect/>
          </a:stretch>
        </p:blipFill>
        <p:spPr bwMode="auto">
          <a:xfrm>
            <a:off x="304800" y="3276600"/>
            <a:ext cx="3733800" cy="2667000"/>
          </a:xfrm>
          <a:prstGeom prst="rect">
            <a:avLst/>
          </a:prstGeom>
          <a:noFill/>
          <a:ln w="9525">
            <a:solidFill>
              <a:srgbClr val="663300"/>
            </a:solidFill>
            <a:miter lim="800000"/>
            <a:headEnd/>
            <a:tailEnd/>
          </a:ln>
          <a:effectLst>
            <a:outerShdw blurRad="50800" dist="152400" dir="2700000" algn="tl" rotWithShape="0">
              <a:prstClr val="black">
                <a:alpha val="40000"/>
              </a:prstClr>
            </a:outerShdw>
          </a:effectLst>
        </p:spPr>
      </p:pic>
      <p:sp>
        <p:nvSpPr>
          <p:cNvPr id="37895" name="TextBox 8"/>
          <p:cNvSpPr txBox="1">
            <a:spLocks noChangeArrowheads="1"/>
          </p:cNvSpPr>
          <p:nvPr/>
        </p:nvSpPr>
        <p:spPr bwMode="auto">
          <a:xfrm>
            <a:off x="3200400" y="5715000"/>
            <a:ext cx="762000" cy="261938"/>
          </a:xfrm>
          <a:prstGeom prst="rect">
            <a:avLst/>
          </a:prstGeom>
          <a:noFill/>
          <a:ln w="9525">
            <a:noFill/>
            <a:miter lim="800000"/>
            <a:headEnd/>
            <a:tailEnd/>
          </a:ln>
        </p:spPr>
        <p:txBody>
          <a:bodyPr>
            <a:spAutoFit/>
          </a:bodyPr>
          <a:lstStyle/>
          <a:p>
            <a:r>
              <a:rPr lang="en-US" sz="1100"/>
              <a:t>(x10 pF)</a:t>
            </a:r>
          </a:p>
        </p:txBody>
      </p:sp>
      <p:pic>
        <p:nvPicPr>
          <p:cNvPr id="12" name="Picture 11" descr="nerves.jpg"/>
          <p:cNvPicPr>
            <a:picLocks noChangeAspect="1"/>
          </p:cNvPicPr>
          <p:nvPr/>
        </p:nvPicPr>
        <p:blipFill>
          <a:blip r:embed="rId6"/>
          <a:stretch>
            <a:fillRect/>
          </a:stretch>
        </p:blipFill>
        <p:spPr>
          <a:xfrm>
            <a:off x="4191000" y="3067050"/>
            <a:ext cx="2438400" cy="1590675"/>
          </a:xfrm>
          <a:prstGeom prst="rect">
            <a:avLst/>
          </a:prstGeom>
          <a:ln>
            <a:solidFill>
              <a:srgbClr val="6600FF"/>
            </a:solidFill>
          </a:ln>
          <a:effectLst>
            <a:outerShdw blurRad="50800" dist="152400" dir="2700000" algn="tl" rotWithShape="0">
              <a:prstClr val="black">
                <a:alpha val="40000"/>
              </a:prstClr>
            </a:outerShdw>
          </a:effectLst>
        </p:spPr>
      </p:pic>
      <p:pic>
        <p:nvPicPr>
          <p:cNvPr id="37898" name="Picture 10" descr="E:\TaiwanTrip\Slides\ww5r308_big.jpg"/>
          <p:cNvPicPr>
            <a:picLocks noChangeAspect="1" noChangeArrowheads="1"/>
          </p:cNvPicPr>
          <p:nvPr/>
        </p:nvPicPr>
        <p:blipFill>
          <a:blip r:embed="rId7"/>
          <a:srcRect/>
          <a:stretch>
            <a:fillRect/>
          </a:stretch>
        </p:blipFill>
        <p:spPr bwMode="auto">
          <a:xfrm>
            <a:off x="6629400" y="3067050"/>
            <a:ext cx="2438400" cy="1725613"/>
          </a:xfrm>
          <a:prstGeom prst="rect">
            <a:avLst/>
          </a:prstGeom>
          <a:noFill/>
          <a:ln w="9525">
            <a:noFill/>
            <a:miter lim="800000"/>
            <a:headEnd/>
            <a:tailEnd/>
          </a:ln>
        </p:spPr>
      </p:pic>
      <p:sp>
        <p:nvSpPr>
          <p:cNvPr id="13" name="Oval 12"/>
          <p:cNvSpPr/>
          <p:nvPr/>
        </p:nvSpPr>
        <p:spPr>
          <a:xfrm>
            <a:off x="1600200" y="3276600"/>
            <a:ext cx="12192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E1"/>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8914" name="Content Placeholder 4" descr="Transmission failure 20 Nodes 3d.jpg"/>
          <p:cNvPicPr>
            <a:picLocks noChangeAspect="1"/>
          </p:cNvPicPr>
          <p:nvPr/>
        </p:nvPicPr>
        <p:blipFill>
          <a:blip r:embed="rId3"/>
          <a:srcRect/>
          <a:stretch>
            <a:fillRect/>
          </a:stretch>
        </p:blipFill>
        <p:spPr bwMode="auto">
          <a:xfrm>
            <a:off x="4191000" y="304800"/>
            <a:ext cx="3657600" cy="2743200"/>
          </a:xfrm>
          <a:prstGeom prst="rect">
            <a:avLst/>
          </a:prstGeom>
          <a:noFill/>
          <a:ln w="9525">
            <a:solidFill>
              <a:srgbClr val="663300"/>
            </a:solidFill>
            <a:miter lim="800000"/>
            <a:headEnd/>
            <a:tailEnd/>
          </a:ln>
        </p:spPr>
      </p:pic>
      <p:sp>
        <p:nvSpPr>
          <p:cNvPr id="38915" name="TextBox 6"/>
          <p:cNvSpPr txBox="1">
            <a:spLocks noChangeArrowheads="1"/>
          </p:cNvSpPr>
          <p:nvPr/>
        </p:nvSpPr>
        <p:spPr bwMode="auto">
          <a:xfrm>
            <a:off x="6934200" y="381000"/>
            <a:ext cx="846138" cy="307975"/>
          </a:xfrm>
          <a:prstGeom prst="rect">
            <a:avLst/>
          </a:prstGeom>
          <a:solidFill>
            <a:srgbClr val="FFFFFF"/>
          </a:solidFill>
          <a:ln w="9525">
            <a:solidFill>
              <a:srgbClr val="663300"/>
            </a:solidFill>
            <a:miter lim="800000"/>
            <a:headEnd/>
            <a:tailEnd/>
          </a:ln>
        </p:spPr>
        <p:txBody>
          <a:bodyPr>
            <a:spAutoFit/>
          </a:bodyPr>
          <a:lstStyle/>
          <a:p>
            <a:r>
              <a:rPr lang="en-US" sz="1400"/>
              <a:t>C=.7 pF</a:t>
            </a:r>
          </a:p>
        </p:txBody>
      </p:sp>
      <p:pic>
        <p:nvPicPr>
          <p:cNvPr id="12" name="Picture 11" descr="nerves.jpg"/>
          <p:cNvPicPr>
            <a:picLocks noChangeAspect="1"/>
          </p:cNvPicPr>
          <p:nvPr/>
        </p:nvPicPr>
        <p:blipFill>
          <a:blip r:embed="rId4"/>
          <a:stretch>
            <a:fillRect/>
          </a:stretch>
        </p:blipFill>
        <p:spPr>
          <a:xfrm>
            <a:off x="6553200" y="3124200"/>
            <a:ext cx="2438400" cy="1590675"/>
          </a:xfrm>
          <a:prstGeom prst="rect">
            <a:avLst/>
          </a:prstGeom>
          <a:ln>
            <a:solidFill>
              <a:srgbClr val="6600FF"/>
            </a:solidFill>
          </a:ln>
          <a:effectLst>
            <a:outerShdw blurRad="50800" dist="152400" dir="2700000" algn="tl" rotWithShape="0">
              <a:prstClr val="black">
                <a:alpha val="40000"/>
              </a:prstClr>
            </a:outerShdw>
          </a:effectLst>
        </p:spPr>
      </p:pic>
      <p:pic>
        <p:nvPicPr>
          <p:cNvPr id="38917" name="Picture 10" descr="E:\TaiwanTrip\Slides\ww5r308_big.jpg"/>
          <p:cNvPicPr>
            <a:picLocks noChangeAspect="1" noChangeArrowheads="1"/>
          </p:cNvPicPr>
          <p:nvPr/>
        </p:nvPicPr>
        <p:blipFill>
          <a:blip r:embed="rId5"/>
          <a:srcRect/>
          <a:stretch>
            <a:fillRect/>
          </a:stretch>
        </p:blipFill>
        <p:spPr bwMode="auto">
          <a:xfrm>
            <a:off x="685800" y="3657600"/>
            <a:ext cx="2438400" cy="1725613"/>
          </a:xfrm>
          <a:prstGeom prst="rect">
            <a:avLst/>
          </a:prstGeom>
          <a:noFill/>
          <a:ln w="9525">
            <a:noFill/>
            <a:miter lim="800000"/>
            <a:headEnd/>
            <a:tailEnd/>
          </a:ln>
        </p:spPr>
      </p:pic>
      <p:pic>
        <p:nvPicPr>
          <p:cNvPr id="38918" name="Picture 11" descr="E:\TaiwanTrip\Slides\nerve.jpg"/>
          <p:cNvPicPr>
            <a:picLocks noChangeAspect="1" noChangeArrowheads="1"/>
          </p:cNvPicPr>
          <p:nvPr/>
        </p:nvPicPr>
        <p:blipFill>
          <a:blip r:embed="rId6"/>
          <a:srcRect/>
          <a:stretch>
            <a:fillRect/>
          </a:stretch>
        </p:blipFill>
        <p:spPr bwMode="auto">
          <a:xfrm>
            <a:off x="6477000" y="5029200"/>
            <a:ext cx="2455863" cy="1371600"/>
          </a:xfrm>
          <a:prstGeom prst="rect">
            <a:avLst/>
          </a:prstGeom>
          <a:noFill/>
          <a:ln w="9525">
            <a:noFill/>
            <a:miter lim="800000"/>
            <a:headEnd/>
            <a:tailEnd/>
          </a:ln>
        </p:spPr>
      </p:pic>
      <p:pic>
        <p:nvPicPr>
          <p:cNvPr id="38919" name="Picture 13" descr="ms_pathology04.jpg"/>
          <p:cNvPicPr>
            <a:picLocks noChangeAspect="1"/>
          </p:cNvPicPr>
          <p:nvPr/>
        </p:nvPicPr>
        <p:blipFill>
          <a:blip r:embed="rId7"/>
          <a:srcRect/>
          <a:stretch>
            <a:fillRect/>
          </a:stretch>
        </p:blipFill>
        <p:spPr bwMode="auto">
          <a:xfrm>
            <a:off x="685800" y="1981200"/>
            <a:ext cx="3276600" cy="1454150"/>
          </a:xfrm>
          <a:prstGeom prst="rect">
            <a:avLst/>
          </a:prstGeom>
          <a:noFill/>
          <a:ln w="9525">
            <a:noFill/>
            <a:miter lim="800000"/>
            <a:headEnd/>
            <a:tailEnd/>
          </a:ln>
        </p:spPr>
      </p:pic>
      <p:pic>
        <p:nvPicPr>
          <p:cNvPr id="38920" name="Picture 14" descr="ms_pathology03.jpg"/>
          <p:cNvPicPr>
            <a:picLocks noChangeAspect="1"/>
          </p:cNvPicPr>
          <p:nvPr/>
        </p:nvPicPr>
        <p:blipFill>
          <a:blip r:embed="rId8"/>
          <a:srcRect/>
          <a:stretch>
            <a:fillRect/>
          </a:stretch>
        </p:blipFill>
        <p:spPr bwMode="auto">
          <a:xfrm>
            <a:off x="685800" y="304800"/>
            <a:ext cx="3287713" cy="14732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sz="3200" b="1" dirty="0" smtClean="0">
                <a:latin typeface="+mn-lt"/>
              </a:rPr>
              <a:t>Transmission Speed</a:t>
            </a:r>
            <a:endParaRPr lang="en-US" sz="3200" b="1" dirty="0">
              <a:latin typeface="+mn-lt"/>
            </a:endParaRPr>
          </a:p>
        </p:txBody>
      </p:sp>
      <p:pic>
        <p:nvPicPr>
          <p:cNvPr id="39939" name="Content Placeholder 11" descr="100 nodes 01 cap 3d.jpg"/>
          <p:cNvPicPr>
            <a:picLocks noChangeAspect="1"/>
          </p:cNvPicPr>
          <p:nvPr/>
        </p:nvPicPr>
        <p:blipFill>
          <a:blip r:embed="rId3"/>
          <a:srcRect/>
          <a:stretch>
            <a:fillRect/>
          </a:stretch>
        </p:blipFill>
        <p:spPr bwMode="auto">
          <a:xfrm>
            <a:off x="4724400" y="1295400"/>
            <a:ext cx="3962400" cy="2971800"/>
          </a:xfrm>
          <a:prstGeom prst="rect">
            <a:avLst/>
          </a:prstGeom>
          <a:noFill/>
          <a:ln w="9525">
            <a:solidFill>
              <a:srgbClr val="663300"/>
            </a:solidFill>
            <a:miter lim="800000"/>
            <a:headEnd/>
            <a:tailEnd/>
          </a:ln>
        </p:spPr>
      </p:pic>
      <p:sp>
        <p:nvSpPr>
          <p:cNvPr id="39940" name="TextBox 6"/>
          <p:cNvSpPr txBox="1">
            <a:spLocks noChangeArrowheads="1"/>
          </p:cNvSpPr>
          <p:nvPr/>
        </p:nvSpPr>
        <p:spPr bwMode="auto">
          <a:xfrm>
            <a:off x="7315200" y="1371600"/>
            <a:ext cx="1143000" cy="381000"/>
          </a:xfrm>
          <a:prstGeom prst="rect">
            <a:avLst/>
          </a:prstGeom>
          <a:noFill/>
          <a:ln w="9525">
            <a:solidFill>
              <a:srgbClr val="663300"/>
            </a:solidFill>
            <a:miter lim="800000"/>
            <a:headEnd/>
            <a:tailEnd/>
          </a:ln>
        </p:spPr>
        <p:txBody>
          <a:bodyPr>
            <a:spAutoFit/>
          </a:bodyPr>
          <a:lstStyle/>
          <a:p>
            <a:r>
              <a:rPr lang="en-US"/>
              <a:t>C=.01 pF</a:t>
            </a:r>
          </a:p>
        </p:txBody>
      </p:sp>
      <p:pic>
        <p:nvPicPr>
          <p:cNvPr id="39941" name="Content Placeholder 3" descr="100 nodes 01 cap 3d.jpg"/>
          <p:cNvPicPr>
            <a:picLocks noGrp="1" noChangeAspect="1"/>
          </p:cNvPicPr>
          <p:nvPr>
            <p:ph idx="1"/>
          </p:nvPr>
        </p:nvPicPr>
        <p:blipFill>
          <a:blip r:embed="rId4"/>
          <a:srcRect/>
          <a:stretch>
            <a:fillRect/>
          </a:stretch>
        </p:blipFill>
        <p:spPr>
          <a:xfrm>
            <a:off x="381000" y="1295400"/>
            <a:ext cx="3962400" cy="2971800"/>
          </a:xfrm>
          <a:ln>
            <a:solidFill>
              <a:srgbClr val="663300"/>
            </a:solidFill>
          </a:ln>
        </p:spPr>
      </p:pic>
      <p:sp>
        <p:nvSpPr>
          <p:cNvPr id="39942" name="TextBox 8"/>
          <p:cNvSpPr txBox="1">
            <a:spLocks noChangeArrowheads="1"/>
          </p:cNvSpPr>
          <p:nvPr/>
        </p:nvSpPr>
        <p:spPr bwMode="auto">
          <a:xfrm>
            <a:off x="3124200" y="1371600"/>
            <a:ext cx="1095375" cy="369888"/>
          </a:xfrm>
          <a:prstGeom prst="rect">
            <a:avLst/>
          </a:prstGeom>
          <a:solidFill>
            <a:srgbClr val="FFFFFF"/>
          </a:solidFill>
          <a:ln w="9525">
            <a:solidFill>
              <a:srgbClr val="663300"/>
            </a:solidFill>
            <a:miter lim="800000"/>
            <a:headEnd/>
            <a:tailEnd/>
          </a:ln>
        </p:spPr>
        <p:txBody>
          <a:bodyPr>
            <a:spAutoFit/>
          </a:bodyPr>
          <a:lstStyle/>
          <a:p>
            <a:r>
              <a:rPr lang="en-US"/>
              <a:t>C=.1 pF</a:t>
            </a:r>
          </a:p>
        </p:txBody>
      </p:sp>
      <p:pic>
        <p:nvPicPr>
          <p:cNvPr id="39943" name="Picture 2"/>
          <p:cNvPicPr>
            <a:picLocks noChangeAspect="1" noChangeArrowheads="1"/>
          </p:cNvPicPr>
          <p:nvPr/>
        </p:nvPicPr>
        <p:blipFill>
          <a:blip r:embed="rId5">
            <a:clrChange>
              <a:clrFrom>
                <a:srgbClr val="FFEBCD"/>
              </a:clrFrom>
              <a:clrTo>
                <a:srgbClr val="FFEBCD">
                  <a:alpha val="0"/>
                </a:srgbClr>
              </a:clrTo>
            </a:clrChange>
          </a:blip>
          <a:srcRect/>
          <a:stretch>
            <a:fillRect/>
          </a:stretch>
        </p:blipFill>
        <p:spPr bwMode="auto">
          <a:xfrm>
            <a:off x="381000" y="4572000"/>
            <a:ext cx="4016375" cy="1952625"/>
          </a:xfrm>
          <a:prstGeom prst="rect">
            <a:avLst/>
          </a:prstGeom>
          <a:solidFill>
            <a:srgbClr val="FFFFFF"/>
          </a:solidFill>
          <a:ln w="9525">
            <a:solidFill>
              <a:srgbClr val="663300"/>
            </a:solid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9" name="Content Placeholder 9" descr="Node Comparison.jpg"/>
          <p:cNvPicPr>
            <a:picLocks noGrp="1" noChangeAspect="1"/>
          </p:cNvPicPr>
          <p:nvPr>
            <p:ph idx="1"/>
          </p:nvPr>
        </p:nvPicPr>
        <p:blipFill>
          <a:blip r:embed="rId4"/>
          <a:srcRect/>
          <a:stretch>
            <a:fillRect/>
          </a:stretch>
        </p:blipFill>
        <p:spPr>
          <a:xfrm>
            <a:off x="685800" y="1168943"/>
            <a:ext cx="6734175" cy="5514975"/>
          </a:xfrm>
          <a:ln>
            <a:solidFill>
              <a:srgbClr val="663300"/>
            </a:solidFill>
          </a:ln>
        </p:spPr>
      </p:pic>
      <p:pic>
        <p:nvPicPr>
          <p:cNvPr id="22" name="Picture 7" descr="figneuroncircuit"/>
          <p:cNvPicPr>
            <a:picLocks noChangeAspect="1" noChangeArrowheads="1"/>
          </p:cNvPicPr>
          <p:nvPr/>
        </p:nvPicPr>
        <p:blipFill>
          <a:blip r:embed="rId5"/>
          <a:srcRect/>
          <a:stretch>
            <a:fillRect/>
          </a:stretch>
        </p:blipFill>
        <p:spPr bwMode="auto">
          <a:xfrm>
            <a:off x="1230806" y="3892346"/>
            <a:ext cx="5053520" cy="2474119"/>
          </a:xfrm>
          <a:prstGeom prst="rect">
            <a:avLst/>
          </a:prstGeom>
          <a:solidFill>
            <a:srgbClr val="FFFFFF"/>
          </a:solidFill>
          <a:ln w="9525">
            <a:solidFill>
              <a:srgbClr val="663300"/>
            </a:solidFill>
            <a:miter lim="800000"/>
            <a:headEnd/>
            <a:tailEnd/>
          </a:ln>
          <a:effectLst>
            <a:outerShdw dist="107763" dir="8100000" algn="ctr" rotWithShape="0">
              <a:srgbClr val="808080">
                <a:alpha val="50000"/>
              </a:srgbClr>
            </a:outerShdw>
          </a:effectLst>
        </p:spPr>
      </p:pic>
      <p:sp>
        <p:nvSpPr>
          <p:cNvPr id="37" name="Title 3"/>
          <p:cNvSpPr txBox="1">
            <a:spLocks/>
          </p:cNvSpPr>
          <p:nvPr/>
        </p:nvSpPr>
        <p:spPr>
          <a:xfrm>
            <a:off x="533400" y="609600"/>
            <a:ext cx="8305800" cy="838200"/>
          </a:xfrm>
          <a:prstGeom prst="rect">
            <a:avLst/>
          </a:prstGeom>
        </p:spPr>
        <p:txBody>
          <a:bodyPr>
            <a:normAutofit/>
          </a:bodyPr>
          <a:lstStyle/>
          <a:p>
            <a:pPr fontAlgn="auto">
              <a:spcAft>
                <a:spcPts val="0"/>
              </a:spcAft>
              <a:defRPr/>
            </a:pPr>
            <a:r>
              <a:rPr lang="en-US" sz="2800" b="1" kern="0" dirty="0">
                <a:solidFill>
                  <a:schemeClr val="tx2"/>
                </a:solidFill>
                <a:latin typeface="+mn-lt"/>
                <a:ea typeface="+mj-ea"/>
                <a:cs typeface="+mj-cs"/>
              </a:rPr>
              <a:t>Hodgkin-Huxley </a:t>
            </a:r>
            <a:r>
              <a:rPr lang="en-US" sz="2800" b="1" kern="0" dirty="0" smtClean="0">
                <a:solidFill>
                  <a:schemeClr val="tx2"/>
                </a:solidFill>
                <a:latin typeface="+mn-lt"/>
                <a:ea typeface="+mj-ea"/>
                <a:cs typeface="+mj-cs"/>
              </a:rPr>
              <a:t>Model --- </a:t>
            </a:r>
            <a:r>
              <a:rPr lang="en-US" sz="2000" b="1" kern="0" dirty="0" smtClean="0">
                <a:solidFill>
                  <a:schemeClr val="tx2"/>
                </a:solidFill>
                <a:latin typeface="+mn-lt"/>
                <a:ea typeface="+mj-ea"/>
                <a:cs typeface="+mj-cs"/>
              </a:rPr>
              <a:t>Passive vs. Active </a:t>
            </a:r>
            <a:r>
              <a:rPr lang="en-US" sz="2000" b="1" kern="0" dirty="0">
                <a:solidFill>
                  <a:schemeClr val="tx2"/>
                </a:solidFill>
                <a:latin typeface="+mn-lt"/>
                <a:ea typeface="+mj-ea"/>
                <a:cs typeface="+mj-cs"/>
              </a:rPr>
              <a:t>C</a:t>
            </a:r>
            <a:r>
              <a:rPr lang="en-US" sz="2000" b="1" kern="0" dirty="0" smtClean="0">
                <a:solidFill>
                  <a:schemeClr val="tx2"/>
                </a:solidFill>
                <a:latin typeface="+mn-lt"/>
                <a:ea typeface="+mj-ea"/>
                <a:cs typeface="+mj-cs"/>
              </a:rPr>
              <a:t>hannels</a:t>
            </a:r>
            <a:endParaRPr lang="en-US" sz="2000" b="1" kern="0" dirty="0">
              <a:solidFill>
                <a:schemeClr val="tx2"/>
              </a:solidFill>
              <a:latin typeface="+mn-lt"/>
              <a:ea typeface="+mj-ea"/>
              <a:cs typeface="+mj-cs"/>
            </a:endParaRPr>
          </a:p>
        </p:txBody>
      </p:sp>
      <p:grpSp>
        <p:nvGrpSpPr>
          <p:cNvPr id="11" name="Group 10"/>
          <p:cNvGrpSpPr/>
          <p:nvPr/>
        </p:nvGrpSpPr>
        <p:grpSpPr>
          <a:xfrm>
            <a:off x="2926080" y="1147230"/>
            <a:ext cx="3246121" cy="4875802"/>
            <a:chOff x="2926080" y="1147230"/>
            <a:chExt cx="3246121" cy="4875802"/>
          </a:xfrm>
        </p:grpSpPr>
        <p:grpSp>
          <p:nvGrpSpPr>
            <p:cNvPr id="25" name="Group 21"/>
            <p:cNvGrpSpPr>
              <a:grpSpLocks/>
            </p:cNvGrpSpPr>
            <p:nvPr/>
          </p:nvGrpSpPr>
          <p:grpSpPr bwMode="auto">
            <a:xfrm>
              <a:off x="2926080" y="1149407"/>
              <a:ext cx="2103120" cy="4873625"/>
              <a:chOff x="2845143" y="1146629"/>
              <a:chExt cx="3145680" cy="4688113"/>
            </a:xfrm>
          </p:grpSpPr>
          <p:sp>
            <p:nvSpPr>
              <p:cNvPr id="27" name="Oval 26"/>
              <p:cNvSpPr/>
              <p:nvPr/>
            </p:nvSpPr>
            <p:spPr>
              <a:xfrm>
                <a:off x="2845143" y="4121747"/>
                <a:ext cx="2233889" cy="171299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E1"/>
                  </a:solidFill>
                </a:endParaRPr>
              </a:p>
            </p:txBody>
          </p:sp>
          <p:sp>
            <p:nvSpPr>
              <p:cNvPr id="30" name="Oval 29"/>
              <p:cNvSpPr/>
              <p:nvPr/>
            </p:nvSpPr>
            <p:spPr>
              <a:xfrm>
                <a:off x="3255449" y="1146629"/>
                <a:ext cx="2735374" cy="226705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E1"/>
                  </a:solidFill>
                </a:endParaRPr>
              </a:p>
            </p:txBody>
          </p:sp>
          <p:cxnSp>
            <p:nvCxnSpPr>
              <p:cNvPr id="32" name="Straight Connector 31"/>
              <p:cNvCxnSpPr>
                <a:stCxn id="27" idx="0"/>
                <a:endCxn id="30" idx="3"/>
              </p:cNvCxnSpPr>
              <p:nvPr/>
            </p:nvCxnSpPr>
            <p:spPr>
              <a:xfrm flipH="1" flipV="1">
                <a:off x="3656036" y="3081684"/>
                <a:ext cx="306051" cy="104006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57" name="Group 31"/>
            <p:cNvGrpSpPr>
              <a:grpSpLocks/>
            </p:cNvGrpSpPr>
            <p:nvPr/>
          </p:nvGrpSpPr>
          <p:grpSpPr bwMode="auto">
            <a:xfrm>
              <a:off x="2926080" y="1147230"/>
              <a:ext cx="3246121" cy="4850856"/>
              <a:chOff x="3071447" y="1529519"/>
              <a:chExt cx="5255622" cy="4267690"/>
            </a:xfrm>
          </p:grpSpPr>
          <p:sp>
            <p:nvSpPr>
              <p:cNvPr id="58" name="Oval 57"/>
              <p:cNvSpPr/>
              <p:nvPr/>
            </p:nvSpPr>
            <p:spPr>
              <a:xfrm>
                <a:off x="7833583" y="1529519"/>
                <a:ext cx="493486" cy="174975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E1"/>
                  </a:solidFill>
                </a:endParaRPr>
              </a:p>
            </p:txBody>
          </p:sp>
          <p:sp>
            <p:nvSpPr>
              <p:cNvPr id="59" name="Oval 58"/>
              <p:cNvSpPr/>
              <p:nvPr/>
            </p:nvSpPr>
            <p:spPr>
              <a:xfrm>
                <a:off x="3071447" y="4230514"/>
                <a:ext cx="2418079" cy="156669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E1"/>
                  </a:solidFill>
                </a:endParaRPr>
              </a:p>
            </p:txBody>
          </p:sp>
          <p:cxnSp>
            <p:nvCxnSpPr>
              <p:cNvPr id="60" name="Straight Connector 59"/>
              <p:cNvCxnSpPr>
                <a:stCxn id="59" idx="0"/>
                <a:endCxn id="58" idx="3"/>
              </p:cNvCxnSpPr>
              <p:nvPr/>
            </p:nvCxnSpPr>
            <p:spPr>
              <a:xfrm flipV="1">
                <a:off x="4280486" y="3023031"/>
                <a:ext cx="3625366" cy="120748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aphicFrame>
          <p:nvGraphicFramePr>
            <p:cNvPr id="43020" name="Object 43019"/>
            <p:cNvGraphicFramePr>
              <a:graphicFrameLocks noChangeAspect="1"/>
            </p:cNvGraphicFramePr>
            <p:nvPr>
              <p:extLst>
                <p:ext uri="{D42A27DB-BD31-4B8C-83A1-F6EECF244321}">
                  <p14:modId xmlns:p14="http://schemas.microsoft.com/office/powerpoint/2010/main" val="3432140922"/>
                </p:ext>
              </p:extLst>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13447" name="Equation" r:id="rId6" imgW="114120" imgH="215640" progId="Equation.3">
                    <p:embed/>
                  </p:oleObj>
                </mc:Choice>
                <mc:Fallback>
                  <p:oleObj name="Equation" r:id="rId6" imgW="114120" imgH="215640" progId="Equation.3">
                    <p:embed/>
                    <p:pic>
                      <p:nvPicPr>
                        <p:cNvPr id="0" name=""/>
                        <p:cNvPicPr/>
                        <p:nvPr/>
                      </p:nvPicPr>
                      <p:blipFill>
                        <a:blip r:embed="rId7"/>
                        <a:stretch>
                          <a:fillRect/>
                        </a:stretch>
                      </p:blipFill>
                      <p:spPr>
                        <a:xfrm>
                          <a:off x="4514850" y="3321050"/>
                          <a:ext cx="114300" cy="215900"/>
                        </a:xfrm>
                        <a:prstGeom prst="rect">
                          <a:avLst/>
                        </a:prstGeom>
                      </p:spPr>
                    </p:pic>
                  </p:oleObj>
                </mc:Fallback>
              </mc:AlternateContent>
            </a:graphicData>
          </a:graphic>
        </p:graphicFrame>
      </p:grpSp>
      <p:graphicFrame>
        <p:nvGraphicFramePr>
          <p:cNvPr id="2" name="Object 1"/>
          <p:cNvGraphicFramePr>
            <a:graphicFrameLocks noChangeAspect="1"/>
          </p:cNvGraphicFramePr>
          <p:nvPr>
            <p:extLst>
              <p:ext uri="{D42A27DB-BD31-4B8C-83A1-F6EECF244321}">
                <p14:modId xmlns:p14="http://schemas.microsoft.com/office/powerpoint/2010/main" val="266692611"/>
              </p:ext>
            </p:extLst>
          </p:nvPr>
        </p:nvGraphicFramePr>
        <p:xfrm>
          <a:off x="5486400" y="3620078"/>
          <a:ext cx="3276600" cy="2425327"/>
        </p:xfrm>
        <a:graphic>
          <a:graphicData uri="http://schemas.openxmlformats.org/presentationml/2006/ole">
            <mc:AlternateContent xmlns:mc="http://schemas.openxmlformats.org/markup-compatibility/2006">
              <mc:Choice xmlns:v="urn:schemas-microsoft-com:vml" Requires="v">
                <p:oleObj spid="_x0000_s13448" name="Equation" r:id="rId8" imgW="1854000" imgH="1371600" progId="Equation.3">
                  <p:embed/>
                </p:oleObj>
              </mc:Choice>
              <mc:Fallback>
                <p:oleObj name="Equation" r:id="rId8" imgW="1854000" imgH="1371600" progId="Equation.3">
                  <p:embed/>
                  <p:pic>
                    <p:nvPicPr>
                      <p:cNvPr id="0" name="Object 43018"/>
                      <p:cNvPicPr>
                        <a:picLocks noChangeAspect="1" noChangeArrowheads="1"/>
                      </p:cNvPicPr>
                      <p:nvPr/>
                    </p:nvPicPr>
                    <p:blipFill>
                      <a:blip r:embed="rId9"/>
                      <a:srcRect/>
                      <a:stretch>
                        <a:fillRect/>
                      </a:stretch>
                    </p:blipFill>
                    <p:spPr bwMode="auto">
                      <a:xfrm>
                        <a:off x="5486400" y="3620078"/>
                        <a:ext cx="3276600" cy="2425327"/>
                      </a:xfrm>
                      <a:prstGeom prst="rect">
                        <a:avLst/>
                      </a:prstGeom>
                      <a:solidFill>
                        <a:srgbClr val="CCCCFF"/>
                      </a:solidFill>
                      <a:ln w="38100">
                        <a:solidFill>
                          <a:srgbClr val="6600FF"/>
                        </a:solidFill>
                        <a:miter lim="800000"/>
                        <a:headEnd/>
                        <a:tailEnd/>
                      </a:ln>
                    </p:spPr>
                  </p:pic>
                </p:oleObj>
              </mc:Fallback>
            </mc:AlternateContent>
          </a:graphicData>
        </a:graphic>
      </p:graphicFrame>
    </p:spTree>
    <p:extLst>
      <p:ext uri="{BB962C8B-B14F-4D97-AF65-F5344CB8AC3E}">
        <p14:creationId xmlns:p14="http://schemas.microsoft.com/office/powerpoint/2010/main" val="228576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right)">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2"/>
          <p:cNvSpPr txBox="1">
            <a:spLocks noChangeArrowheads="1"/>
          </p:cNvSpPr>
          <p:nvPr/>
        </p:nvSpPr>
        <p:spPr bwMode="auto">
          <a:xfrm>
            <a:off x="860425" y="152400"/>
            <a:ext cx="7391400" cy="4031873"/>
          </a:xfrm>
          <a:prstGeom prst="rect">
            <a:avLst/>
          </a:prstGeom>
          <a:solidFill>
            <a:srgbClr val="FFFFFF"/>
          </a:solidFill>
          <a:ln w="9525">
            <a:solidFill>
              <a:srgbClr val="663300"/>
            </a:solidFill>
            <a:miter lim="800000"/>
            <a:headEnd/>
            <a:tailEnd/>
          </a:ln>
          <a:effectLst>
            <a:outerShdw blurRad="50800" dist="152400" dir="2700000" algn="tl" rotWithShape="0">
              <a:prstClr val="black">
                <a:alpha val="40000"/>
              </a:prstClr>
            </a:outerShdw>
          </a:effectLst>
        </p:spPr>
        <p:txBody>
          <a:bodyPr>
            <a:spAutoFit/>
          </a:bodyPr>
          <a:lstStyle/>
          <a:p>
            <a:r>
              <a:rPr lang="en-US" sz="3200" b="1" dirty="0">
                <a:solidFill>
                  <a:schemeClr val="bg2"/>
                </a:solidFill>
              </a:rPr>
              <a:t>Closing Remarks: </a:t>
            </a:r>
          </a:p>
          <a:p>
            <a:endParaRPr lang="en-US" sz="2400" b="1" dirty="0" smtClean="0">
              <a:solidFill>
                <a:schemeClr val="bg2"/>
              </a:solidFill>
            </a:endParaRPr>
          </a:p>
          <a:p>
            <a:pPr>
              <a:buFont typeface="Wingdings" pitchFamily="2" charset="2"/>
              <a:buChar char="§"/>
            </a:pPr>
            <a:r>
              <a:rPr lang="en-US" sz="2000" dirty="0" smtClean="0">
                <a:solidFill>
                  <a:schemeClr val="bg2"/>
                </a:solidFill>
              </a:rPr>
              <a:t>  </a:t>
            </a:r>
            <a:r>
              <a:rPr lang="en-US" sz="2000" dirty="0">
                <a:solidFill>
                  <a:schemeClr val="bg2"/>
                </a:solidFill>
              </a:rPr>
              <a:t>The circuit models can be further improved by dropping the </a:t>
            </a:r>
          </a:p>
          <a:p>
            <a:r>
              <a:rPr lang="en-US" sz="2000" dirty="0">
                <a:solidFill>
                  <a:schemeClr val="bg2"/>
                </a:solidFill>
              </a:rPr>
              <a:t>          serial </a:t>
            </a:r>
            <a:r>
              <a:rPr lang="en-US" sz="2000" dirty="0" smtClean="0">
                <a:solidFill>
                  <a:schemeClr val="bg2"/>
                </a:solidFill>
              </a:rPr>
              <a:t>connectivity assumption </a:t>
            </a:r>
            <a:r>
              <a:rPr lang="en-US" sz="2000" dirty="0">
                <a:solidFill>
                  <a:schemeClr val="bg2"/>
                </a:solidFill>
              </a:rPr>
              <a:t>of the passive </a:t>
            </a:r>
            <a:r>
              <a:rPr lang="en-US" sz="2000" dirty="0" smtClean="0">
                <a:solidFill>
                  <a:schemeClr val="bg2"/>
                </a:solidFill>
              </a:rPr>
              <a:t>electrical</a:t>
            </a:r>
          </a:p>
          <a:p>
            <a:r>
              <a:rPr lang="en-US" sz="2000" dirty="0">
                <a:solidFill>
                  <a:schemeClr val="bg2"/>
                </a:solidFill>
              </a:rPr>
              <a:t> </a:t>
            </a:r>
            <a:r>
              <a:rPr lang="en-US" sz="2000" dirty="0" smtClean="0">
                <a:solidFill>
                  <a:schemeClr val="bg2"/>
                </a:solidFill>
              </a:rPr>
              <a:t>         </a:t>
            </a:r>
            <a:r>
              <a:rPr lang="en-US" sz="2000" dirty="0">
                <a:solidFill>
                  <a:schemeClr val="bg2"/>
                </a:solidFill>
              </a:rPr>
              <a:t>and </a:t>
            </a:r>
            <a:r>
              <a:rPr lang="en-US" sz="2000" dirty="0" smtClean="0">
                <a:solidFill>
                  <a:schemeClr val="bg2"/>
                </a:solidFill>
              </a:rPr>
              <a:t>diffusive </a:t>
            </a:r>
            <a:r>
              <a:rPr lang="en-US" sz="2000" dirty="0">
                <a:solidFill>
                  <a:schemeClr val="bg2"/>
                </a:solidFill>
              </a:rPr>
              <a:t>currents.</a:t>
            </a:r>
          </a:p>
          <a:p>
            <a:r>
              <a:rPr lang="en-US" sz="2000" dirty="0">
                <a:solidFill>
                  <a:schemeClr val="bg2"/>
                </a:solidFill>
              </a:rPr>
              <a:t> </a:t>
            </a:r>
          </a:p>
          <a:p>
            <a:pPr>
              <a:buFont typeface="Wingdings" pitchFamily="2" charset="2"/>
              <a:buChar char="§"/>
            </a:pPr>
            <a:r>
              <a:rPr lang="en-US" sz="2000" dirty="0">
                <a:solidFill>
                  <a:schemeClr val="bg2"/>
                </a:solidFill>
              </a:rPr>
              <a:t>  Existence of chaotic attractors can be rigorously proved,</a:t>
            </a:r>
          </a:p>
          <a:p>
            <a:r>
              <a:rPr lang="en-US" sz="2000" dirty="0">
                <a:solidFill>
                  <a:schemeClr val="bg2"/>
                </a:solidFill>
              </a:rPr>
              <a:t>           including junction-fold, </a:t>
            </a:r>
            <a:r>
              <a:rPr lang="en-US" sz="2000" dirty="0" err="1">
                <a:solidFill>
                  <a:schemeClr val="bg2"/>
                </a:solidFill>
              </a:rPr>
              <a:t>Shilnikov</a:t>
            </a:r>
            <a:r>
              <a:rPr lang="en-US" sz="2000" dirty="0">
                <a:solidFill>
                  <a:schemeClr val="bg2"/>
                </a:solidFill>
              </a:rPr>
              <a:t>, and canard attractors.</a:t>
            </a:r>
          </a:p>
          <a:p>
            <a:endParaRPr lang="en-US" sz="2000" dirty="0">
              <a:solidFill>
                <a:schemeClr val="bg2"/>
              </a:solidFill>
            </a:endParaRPr>
          </a:p>
          <a:p>
            <a:pPr>
              <a:buFont typeface="Wingdings" pitchFamily="2" charset="2"/>
              <a:buChar char="§"/>
            </a:pPr>
            <a:r>
              <a:rPr lang="en-US" sz="2000" dirty="0">
                <a:solidFill>
                  <a:schemeClr val="bg2"/>
                </a:solidFill>
              </a:rPr>
              <a:t>  Can </a:t>
            </a:r>
            <a:r>
              <a:rPr lang="en-US" sz="2000" dirty="0" smtClean="0">
                <a:solidFill>
                  <a:schemeClr val="bg2"/>
                </a:solidFill>
              </a:rPr>
              <a:t>be easily </a:t>
            </a:r>
            <a:r>
              <a:rPr lang="en-US" sz="2000" dirty="0">
                <a:solidFill>
                  <a:schemeClr val="bg2"/>
                </a:solidFill>
              </a:rPr>
              <a:t>fitted to experimental data.</a:t>
            </a:r>
          </a:p>
          <a:p>
            <a:pPr>
              <a:buFont typeface="Wingdings" pitchFamily="2" charset="2"/>
              <a:buChar char="§"/>
            </a:pPr>
            <a:endParaRPr lang="en-US" sz="2000" dirty="0">
              <a:solidFill>
                <a:schemeClr val="bg2"/>
              </a:solidFill>
            </a:endParaRPr>
          </a:p>
          <a:p>
            <a:pPr>
              <a:buFont typeface="Wingdings" pitchFamily="2" charset="2"/>
              <a:buChar char="§"/>
            </a:pPr>
            <a:r>
              <a:rPr lang="en-US" sz="2000" dirty="0">
                <a:solidFill>
                  <a:schemeClr val="bg2"/>
                </a:solidFill>
              </a:rPr>
              <a:t>  Can be used </a:t>
            </a:r>
            <a:r>
              <a:rPr lang="en-US" sz="2000" dirty="0" smtClean="0">
                <a:solidFill>
                  <a:schemeClr val="bg2"/>
                </a:solidFill>
              </a:rPr>
              <a:t>to build real circuits.</a:t>
            </a:r>
            <a:endParaRPr lang="en-US" sz="2000" dirty="0">
              <a:solidFill>
                <a:schemeClr val="bg2"/>
              </a:solidFill>
            </a:endParaRPr>
          </a:p>
        </p:txBody>
      </p:sp>
      <p:sp>
        <p:nvSpPr>
          <p:cNvPr id="3" name="Text Box 22"/>
          <p:cNvSpPr txBox="1">
            <a:spLocks noChangeArrowheads="1"/>
          </p:cNvSpPr>
          <p:nvPr/>
        </p:nvSpPr>
        <p:spPr bwMode="auto">
          <a:xfrm>
            <a:off x="860425" y="5272564"/>
            <a:ext cx="7391400" cy="1477328"/>
          </a:xfrm>
          <a:prstGeom prst="rect">
            <a:avLst/>
          </a:prstGeom>
          <a:solidFill>
            <a:srgbClr val="FFFFFF"/>
          </a:solidFill>
          <a:ln w="9525">
            <a:solidFill>
              <a:srgbClr val="663300"/>
            </a:solidFill>
            <a:miter lim="800000"/>
            <a:headEnd/>
            <a:tailEnd/>
          </a:ln>
          <a:effectLst>
            <a:outerShdw blurRad="50800" dist="152400" dir="2700000" algn="tl" rotWithShape="0">
              <a:prstClr val="black">
                <a:alpha val="40000"/>
              </a:prstClr>
            </a:outerShdw>
          </a:effectLst>
        </p:spPr>
        <p:txBody>
          <a:bodyPr>
            <a:spAutoFit/>
          </a:bodyPr>
          <a:lstStyle/>
          <a:p>
            <a:r>
              <a:rPr lang="en-US" b="1" dirty="0">
                <a:solidFill>
                  <a:schemeClr val="bg2"/>
                </a:solidFill>
              </a:rPr>
              <a:t>References: </a:t>
            </a:r>
          </a:p>
          <a:p>
            <a:pPr>
              <a:buFont typeface="Wingdings" pitchFamily="2" charset="2"/>
              <a:buChar char="§"/>
            </a:pPr>
            <a:r>
              <a:rPr lang="en-US" dirty="0">
                <a:solidFill>
                  <a:schemeClr val="bg2"/>
                </a:solidFill>
              </a:rPr>
              <a:t>  </a:t>
            </a:r>
            <a:r>
              <a:rPr lang="en-US" dirty="0" smtClean="0">
                <a:solidFill>
                  <a:schemeClr val="bg2"/>
                </a:solidFill>
              </a:rPr>
              <a:t>[BD] A </a:t>
            </a:r>
            <a:r>
              <a:rPr lang="en-US" dirty="0">
                <a:solidFill>
                  <a:schemeClr val="bg2"/>
                </a:solidFill>
              </a:rPr>
              <a:t>Conceptual Circuit Model of Neuron,  </a:t>
            </a:r>
            <a:r>
              <a:rPr lang="en-US" i="1" dirty="0">
                <a:solidFill>
                  <a:schemeClr val="bg2"/>
                </a:solidFill>
              </a:rPr>
              <a:t>Journal of Integrative Neuroscience</a:t>
            </a:r>
            <a:r>
              <a:rPr lang="en-US" dirty="0">
                <a:solidFill>
                  <a:schemeClr val="bg2"/>
                </a:solidFill>
              </a:rPr>
              <a:t>, </a:t>
            </a:r>
            <a:r>
              <a:rPr lang="en-US" b="1" dirty="0" smtClean="0">
                <a:solidFill>
                  <a:schemeClr val="bg2"/>
                </a:solidFill>
              </a:rPr>
              <a:t>8</a:t>
            </a:r>
            <a:r>
              <a:rPr lang="en-US" dirty="0" smtClean="0">
                <a:solidFill>
                  <a:schemeClr val="bg2"/>
                </a:solidFill>
              </a:rPr>
              <a:t>(2009), pp.255-297.</a:t>
            </a:r>
            <a:endParaRPr lang="en-US" dirty="0">
              <a:solidFill>
                <a:schemeClr val="bg2"/>
              </a:solidFill>
            </a:endParaRPr>
          </a:p>
          <a:p>
            <a:pPr>
              <a:buFont typeface="Wingdings" pitchFamily="2" charset="2"/>
              <a:buChar char="§"/>
            </a:pPr>
            <a:r>
              <a:rPr lang="en-US" dirty="0">
                <a:solidFill>
                  <a:schemeClr val="bg2"/>
                </a:solidFill>
              </a:rPr>
              <a:t>  </a:t>
            </a:r>
            <a:r>
              <a:rPr lang="en-US" dirty="0" err="1">
                <a:solidFill>
                  <a:schemeClr val="bg2"/>
                </a:solidFill>
              </a:rPr>
              <a:t>Metastability</a:t>
            </a:r>
            <a:r>
              <a:rPr lang="en-US" dirty="0">
                <a:solidFill>
                  <a:schemeClr val="bg2"/>
                </a:solidFill>
              </a:rPr>
              <a:t> and Plasticity of Conceptual Circuit Models of Neurons, </a:t>
            </a:r>
            <a:r>
              <a:rPr lang="en-US" i="1" dirty="0">
                <a:solidFill>
                  <a:schemeClr val="bg2"/>
                </a:solidFill>
              </a:rPr>
              <a:t>Journal of Integrative Neuroscience</a:t>
            </a:r>
            <a:r>
              <a:rPr lang="en-US" dirty="0">
                <a:solidFill>
                  <a:schemeClr val="bg2"/>
                </a:solidFill>
              </a:rPr>
              <a:t>, </a:t>
            </a:r>
            <a:r>
              <a:rPr lang="en-US" b="1" dirty="0" smtClean="0">
                <a:solidFill>
                  <a:schemeClr val="bg2"/>
                </a:solidFill>
              </a:rPr>
              <a:t>9</a:t>
            </a:r>
            <a:r>
              <a:rPr lang="en-US" dirty="0" smtClean="0">
                <a:solidFill>
                  <a:schemeClr val="bg2"/>
                </a:solidFill>
              </a:rPr>
              <a:t>(2010), pp.31-47.        </a:t>
            </a:r>
            <a:endParaRPr lang="en-US" dirty="0">
              <a:solidFill>
                <a:schemeClr val="bg2"/>
              </a:solidFill>
            </a:endParaRPr>
          </a:p>
        </p:txBody>
      </p:sp>
      <p:sp>
        <p:nvSpPr>
          <p:cNvPr id="4" name="Text Box 10"/>
          <p:cNvSpPr txBox="1">
            <a:spLocks noChangeArrowheads="1"/>
          </p:cNvSpPr>
          <p:nvPr/>
        </p:nvSpPr>
        <p:spPr bwMode="auto">
          <a:xfrm>
            <a:off x="860425" y="4343400"/>
            <a:ext cx="7413625" cy="1190625"/>
          </a:xfrm>
          <a:prstGeom prst="rect">
            <a:avLst/>
          </a:prstGeom>
          <a:solidFill>
            <a:srgbClr val="0066FF"/>
          </a:solidFill>
          <a:ln w="9525">
            <a:noFill/>
            <a:miter lim="800000"/>
            <a:headEnd/>
            <a:tailEnd/>
          </a:ln>
          <a:effectLst>
            <a:outerShdw blurRad="50800" dist="139700" dir="2700000" algn="tl" rotWithShape="0">
              <a:prstClr val="black">
                <a:alpha val="40000"/>
              </a:prstClr>
            </a:outerShdw>
          </a:effectLst>
        </p:spPr>
        <p:txBody>
          <a:bodyPr wrap="none">
            <a:spAutoFit/>
          </a:bodyPr>
          <a:lstStyle/>
          <a:p>
            <a:pPr>
              <a:buFontTx/>
              <a:buChar char="•"/>
              <a:defRPr/>
            </a:pPr>
            <a:r>
              <a:rPr lang="en-US" dirty="0">
                <a:solidFill>
                  <a:srgbClr val="FFFFFF"/>
                </a:solidFill>
              </a:rPr>
              <a:t> </a:t>
            </a:r>
            <a:r>
              <a:rPr lang="en-US" u="sng" dirty="0" err="1">
                <a:solidFill>
                  <a:srgbClr val="FFFFFF"/>
                </a:solidFill>
              </a:rPr>
              <a:t>Kandel</a:t>
            </a:r>
            <a:r>
              <a:rPr lang="en-US" u="sng" dirty="0">
                <a:solidFill>
                  <a:srgbClr val="FFFFFF"/>
                </a:solidFill>
              </a:rPr>
              <a:t>, E.R.</a:t>
            </a:r>
            <a:r>
              <a:rPr lang="en-US" dirty="0">
                <a:solidFill>
                  <a:srgbClr val="FFFFFF"/>
                </a:solidFill>
              </a:rPr>
              <a:t>, J.H. Schwartz, and T.M. </a:t>
            </a:r>
            <a:r>
              <a:rPr lang="en-US" dirty="0" err="1">
                <a:solidFill>
                  <a:srgbClr val="FFFFFF"/>
                </a:solidFill>
              </a:rPr>
              <a:t>Jessell</a:t>
            </a:r>
            <a:endParaRPr lang="en-US" dirty="0">
              <a:solidFill>
                <a:srgbClr val="FFFFFF"/>
              </a:solidFill>
            </a:endParaRPr>
          </a:p>
          <a:p>
            <a:pPr>
              <a:defRPr/>
            </a:pPr>
            <a:r>
              <a:rPr lang="en-US" dirty="0">
                <a:solidFill>
                  <a:srgbClr val="FFFFFF"/>
                </a:solidFill>
              </a:rPr>
              <a:t>  </a:t>
            </a:r>
            <a:r>
              <a:rPr lang="en-US" i="1" dirty="0">
                <a:solidFill>
                  <a:srgbClr val="FFFFFF"/>
                </a:solidFill>
              </a:rPr>
              <a:t>Principles of Neural Science</a:t>
            </a:r>
            <a:r>
              <a:rPr lang="en-US" dirty="0">
                <a:solidFill>
                  <a:srgbClr val="FFFFFF"/>
                </a:solidFill>
              </a:rPr>
              <a:t>, 3rd ed., Elsevier, 1991.</a:t>
            </a:r>
          </a:p>
          <a:p>
            <a:pPr>
              <a:buFontTx/>
              <a:buChar char="•"/>
              <a:defRPr/>
            </a:pPr>
            <a:r>
              <a:rPr lang="en-US" dirty="0">
                <a:solidFill>
                  <a:srgbClr val="FFFFFF"/>
                </a:solidFill>
              </a:rPr>
              <a:t> </a:t>
            </a:r>
            <a:r>
              <a:rPr lang="en-US" dirty="0" err="1">
                <a:solidFill>
                  <a:srgbClr val="FFFFFF"/>
                </a:solidFill>
              </a:rPr>
              <a:t>Zigmond</a:t>
            </a:r>
            <a:r>
              <a:rPr lang="en-US" dirty="0">
                <a:solidFill>
                  <a:srgbClr val="FFFFFF"/>
                </a:solidFill>
              </a:rPr>
              <a:t>, M.J., F.E. Bloom, S.C. Landis, J.L. Roberts, and L.R. Squire</a:t>
            </a:r>
          </a:p>
          <a:p>
            <a:pPr>
              <a:defRPr/>
            </a:pPr>
            <a:r>
              <a:rPr lang="en-US" dirty="0">
                <a:solidFill>
                  <a:srgbClr val="FFFFFF"/>
                </a:solidFill>
              </a:rPr>
              <a:t>  </a:t>
            </a:r>
            <a:r>
              <a:rPr lang="en-US" i="1" dirty="0">
                <a:solidFill>
                  <a:srgbClr val="FFFFFF"/>
                </a:solidFill>
              </a:rPr>
              <a:t>Fundamental Neuroscience</a:t>
            </a:r>
            <a:r>
              <a:rPr lang="en-US" dirty="0">
                <a:solidFill>
                  <a:srgbClr val="FFFFFF"/>
                </a:solidFill>
              </a:rPr>
              <a:t>, Academic Press, 1999.</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8788321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432311"/>
            <a:ext cx="3666310" cy="3034789"/>
          </a:xfrm>
          <a:prstGeom prst="rect">
            <a:avLst/>
          </a:prstGeom>
          <a:noFill/>
          <a:ln>
            <a:noFill/>
          </a:ln>
          <a:effectLst>
            <a:outerShdw blurRad="127000" dist="177800" dir="2700000" algn="ctr" rotWithShape="0">
              <a:schemeClr val="tx1">
                <a:lumMod val="50000"/>
                <a:lumOff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descr="bare3dportrait.jpg"/>
          <p:cNvPicPr>
            <a:picLocks noChangeAspect="1"/>
          </p:cNvPicPr>
          <p:nvPr/>
        </p:nvPicPr>
        <p:blipFill>
          <a:blip r:embed="rId3"/>
          <a:stretch>
            <a:fillRect/>
          </a:stretch>
        </p:blipFill>
        <p:spPr>
          <a:xfrm>
            <a:off x="396343" y="495300"/>
            <a:ext cx="3962400" cy="2971800"/>
          </a:xfrm>
          <a:prstGeom prst="rect">
            <a:avLst/>
          </a:prstGeom>
          <a:ln>
            <a:solidFill>
              <a:srgbClr val="663300"/>
            </a:solidFill>
          </a:ln>
          <a:effectLst>
            <a:outerShdw blurRad="50800" dist="1524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ome3dportrait.jpg"/>
          <p:cNvPicPr>
            <a:picLocks noChangeAspect="1"/>
          </p:cNvPicPr>
          <p:nvPr/>
        </p:nvPicPr>
        <p:blipFill>
          <a:blip r:embed="rId3"/>
          <a:stretch>
            <a:fillRect/>
          </a:stretch>
        </p:blipFill>
        <p:spPr>
          <a:xfrm>
            <a:off x="4495800" y="228600"/>
            <a:ext cx="3962400" cy="2971800"/>
          </a:xfrm>
          <a:prstGeom prst="rect">
            <a:avLst/>
          </a:prstGeom>
          <a:ln>
            <a:solidFill>
              <a:srgbClr val="663300"/>
            </a:solidFill>
          </a:ln>
          <a:effectLst>
            <a:outerShdw blurRad="50800" dist="152400" dir="2700000" algn="tl" rotWithShape="0">
              <a:prstClr val="black">
                <a:alpha val="40000"/>
              </a:prstClr>
            </a:outerShdw>
          </a:effectLst>
        </p:spPr>
      </p:pic>
      <p:pic>
        <p:nvPicPr>
          <p:cNvPr id="6" name="Picture 5" descr="2dportrait.jpg"/>
          <p:cNvPicPr>
            <a:picLocks noChangeAspect="1"/>
          </p:cNvPicPr>
          <p:nvPr/>
        </p:nvPicPr>
        <p:blipFill>
          <a:blip r:embed="rId4"/>
          <a:stretch>
            <a:fillRect/>
          </a:stretch>
        </p:blipFill>
        <p:spPr>
          <a:xfrm>
            <a:off x="4495800" y="3505200"/>
            <a:ext cx="3962400" cy="2971800"/>
          </a:xfrm>
          <a:prstGeom prst="rect">
            <a:avLst/>
          </a:prstGeom>
          <a:ln>
            <a:solidFill>
              <a:srgbClr val="663300"/>
            </a:solidFill>
          </a:ln>
          <a:effectLst>
            <a:outerShdw blurRad="50800" dist="152400" dir="2700000" algn="tl" rotWithShape="0">
              <a:prstClr val="black">
                <a:alpha val="40000"/>
              </a:prstClr>
            </a:outerShdw>
          </a:effectLst>
        </p:spPr>
      </p:pic>
      <p:pic>
        <p:nvPicPr>
          <p:cNvPr id="7" name="Picture 6" descr="3dportrait.jpg"/>
          <p:cNvPicPr>
            <a:picLocks noChangeAspect="1"/>
          </p:cNvPicPr>
          <p:nvPr/>
        </p:nvPicPr>
        <p:blipFill>
          <a:blip r:embed="rId5"/>
          <a:stretch>
            <a:fillRect/>
          </a:stretch>
        </p:blipFill>
        <p:spPr>
          <a:xfrm>
            <a:off x="228600" y="228600"/>
            <a:ext cx="3962400" cy="2971800"/>
          </a:xfrm>
          <a:prstGeom prst="rect">
            <a:avLst/>
          </a:prstGeom>
          <a:ln>
            <a:solidFill>
              <a:srgbClr val="663300"/>
            </a:solidFill>
          </a:ln>
          <a:effectLst>
            <a:outerShdw blurRad="50800" dist="152400" dir="2700000" algn="tl" rotWithShape="0">
              <a:prstClr val="black">
                <a:alpha val="40000"/>
              </a:prstClr>
            </a:outerShdw>
          </a:effectLst>
        </p:spPr>
      </p:pic>
      <p:pic>
        <p:nvPicPr>
          <p:cNvPr id="8" name="Picture 7" descr="bare3dportrait.jpg"/>
          <p:cNvPicPr>
            <a:picLocks noChangeAspect="1"/>
          </p:cNvPicPr>
          <p:nvPr/>
        </p:nvPicPr>
        <p:blipFill>
          <a:blip r:embed="rId6"/>
          <a:stretch>
            <a:fillRect/>
          </a:stretch>
        </p:blipFill>
        <p:spPr>
          <a:xfrm>
            <a:off x="228600" y="3505200"/>
            <a:ext cx="3962400" cy="2971800"/>
          </a:xfrm>
          <a:prstGeom prst="rect">
            <a:avLst/>
          </a:prstGeom>
          <a:ln>
            <a:solidFill>
              <a:srgbClr val="663300"/>
            </a:solidFill>
          </a:ln>
          <a:effectLst>
            <a:outerShdw blurRad="50800" dist="152400" dir="2700000" algn="tl" rotWithShape="0">
              <a:prstClr val="black">
                <a:alpha val="40000"/>
              </a:prstClr>
            </a:outerShdw>
          </a:effectLst>
        </p:spPr>
      </p:pic>
      <p:cxnSp>
        <p:nvCxnSpPr>
          <p:cNvPr id="10" name="Straight Arrow Connector 9"/>
          <p:cNvCxnSpPr/>
          <p:nvPr/>
        </p:nvCxnSpPr>
        <p:spPr>
          <a:xfrm rot="5400000">
            <a:off x="6134101" y="1638300"/>
            <a:ext cx="381000" cy="317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10800000">
            <a:off x="6400800" y="2667000"/>
            <a:ext cx="3048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rot="10800000" flipV="1">
            <a:off x="2514600" y="5486400"/>
            <a:ext cx="304800" cy="1524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rot="5400000">
            <a:off x="1752601" y="4648200"/>
            <a:ext cx="304800" cy="317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22" name="Picture 2"/>
          <p:cNvPicPr>
            <a:picLocks noChangeAspect="1" noChangeArrowheads="1"/>
          </p:cNvPicPr>
          <p:nvPr/>
        </p:nvPicPr>
        <p:blipFill>
          <a:blip r:embed="rId7"/>
          <a:srcRect/>
          <a:stretch>
            <a:fillRect/>
          </a:stretch>
        </p:blipFill>
        <p:spPr bwMode="auto">
          <a:xfrm>
            <a:off x="2819400" y="2362200"/>
            <a:ext cx="2827338" cy="1828800"/>
          </a:xfrm>
          <a:prstGeom prst="rect">
            <a:avLst/>
          </a:prstGeom>
          <a:noFill/>
          <a:ln w="28575">
            <a:solidFill>
              <a:srgbClr val="FF0000"/>
            </a:solidFill>
            <a:miter lim="800000"/>
            <a:headEnd/>
            <a:tailEnd/>
          </a:ln>
          <a:effectLst>
            <a:outerShdw blurRad="50800" dist="152400" dir="2700000" algn="tl" rotWithShape="0">
              <a:prstClr val="black">
                <a:alpha val="40000"/>
              </a:prstClr>
            </a:outerShdw>
          </a:effectLst>
        </p:spPr>
      </p:pic>
      <p:cxnSp>
        <p:nvCxnSpPr>
          <p:cNvPr id="23" name="Straight Arrow Connector 22"/>
          <p:cNvCxnSpPr/>
          <p:nvPr/>
        </p:nvCxnSpPr>
        <p:spPr>
          <a:xfrm rot="16200000" flipH="1">
            <a:off x="5181600" y="5029200"/>
            <a:ext cx="381000" cy="762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rot="16200000" flipV="1">
            <a:off x="7810500" y="4838700"/>
            <a:ext cx="304800" cy="762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rot="10800000">
            <a:off x="7010400" y="4343400"/>
            <a:ext cx="381000" cy="762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V="1">
            <a:off x="7239000" y="5486400"/>
            <a:ext cx="381000" cy="762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rot="16200000" flipV="1">
            <a:off x="7087394" y="1751806"/>
            <a:ext cx="3048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rot="10800000" flipV="1">
            <a:off x="6477000" y="990600"/>
            <a:ext cx="306388" cy="762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V="1">
            <a:off x="6019800" y="1981200"/>
            <a:ext cx="228600" cy="762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2765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16425" y="2182063"/>
            <a:ext cx="4427538" cy="4017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718165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9" name="Content Placeholder 9" descr="Node Comparison.jpg"/>
          <p:cNvPicPr>
            <a:picLocks noGrp="1" noChangeAspect="1"/>
          </p:cNvPicPr>
          <p:nvPr>
            <p:ph idx="1"/>
          </p:nvPr>
        </p:nvPicPr>
        <p:blipFill>
          <a:blip r:embed="rId4"/>
          <a:srcRect/>
          <a:stretch>
            <a:fillRect/>
          </a:stretch>
        </p:blipFill>
        <p:spPr>
          <a:xfrm>
            <a:off x="685800" y="1168943"/>
            <a:ext cx="6734175" cy="5514975"/>
          </a:xfrm>
          <a:ln>
            <a:solidFill>
              <a:srgbClr val="663300"/>
            </a:solidFill>
          </a:ln>
        </p:spPr>
      </p:pic>
      <p:pic>
        <p:nvPicPr>
          <p:cNvPr id="22" name="Picture 7" descr="figneuroncircuit"/>
          <p:cNvPicPr>
            <a:picLocks noChangeAspect="1" noChangeArrowheads="1"/>
          </p:cNvPicPr>
          <p:nvPr/>
        </p:nvPicPr>
        <p:blipFill>
          <a:blip r:embed="rId5"/>
          <a:srcRect/>
          <a:stretch>
            <a:fillRect/>
          </a:stretch>
        </p:blipFill>
        <p:spPr bwMode="auto">
          <a:xfrm>
            <a:off x="1230806" y="3892346"/>
            <a:ext cx="5053520" cy="2474119"/>
          </a:xfrm>
          <a:prstGeom prst="rect">
            <a:avLst/>
          </a:prstGeom>
          <a:solidFill>
            <a:srgbClr val="FFFFFF"/>
          </a:solidFill>
          <a:ln w="9525">
            <a:solidFill>
              <a:srgbClr val="663300"/>
            </a:solidFill>
            <a:miter lim="800000"/>
            <a:headEnd/>
            <a:tailEnd/>
          </a:ln>
          <a:effectLst>
            <a:outerShdw dist="107763" dir="8100000" algn="ctr" rotWithShape="0">
              <a:srgbClr val="808080">
                <a:alpha val="50000"/>
              </a:srgbClr>
            </a:outerShdw>
          </a:effectLst>
        </p:spPr>
      </p:pic>
      <p:grpSp>
        <p:nvGrpSpPr>
          <p:cNvPr id="25" name="Group 21"/>
          <p:cNvGrpSpPr>
            <a:grpSpLocks/>
          </p:cNvGrpSpPr>
          <p:nvPr/>
        </p:nvGrpSpPr>
        <p:grpSpPr bwMode="auto">
          <a:xfrm>
            <a:off x="1097280" y="1146174"/>
            <a:ext cx="2255520" cy="4873625"/>
            <a:chOff x="2845143" y="1146629"/>
            <a:chExt cx="3373628" cy="4688113"/>
          </a:xfrm>
        </p:grpSpPr>
        <p:sp>
          <p:nvSpPr>
            <p:cNvPr id="27" name="Oval 26"/>
            <p:cNvSpPr/>
            <p:nvPr/>
          </p:nvSpPr>
          <p:spPr>
            <a:xfrm>
              <a:off x="2845143" y="4121747"/>
              <a:ext cx="1595636" cy="171299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E1"/>
                </a:solidFill>
              </a:endParaRPr>
            </a:p>
          </p:txBody>
        </p:sp>
        <p:sp>
          <p:nvSpPr>
            <p:cNvPr id="30" name="Oval 29"/>
            <p:cNvSpPr/>
            <p:nvPr/>
          </p:nvSpPr>
          <p:spPr>
            <a:xfrm>
              <a:off x="4053266" y="1146629"/>
              <a:ext cx="1709609" cy="226705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E1"/>
                </a:solidFill>
              </a:endParaRPr>
            </a:p>
          </p:txBody>
        </p:sp>
        <p:cxnSp>
          <p:nvCxnSpPr>
            <p:cNvPr id="32" name="Straight Connector 31"/>
            <p:cNvCxnSpPr>
              <a:stCxn id="27" idx="0"/>
            </p:cNvCxnSpPr>
            <p:nvPr/>
          </p:nvCxnSpPr>
          <p:spPr>
            <a:xfrm flipV="1">
              <a:off x="3642962" y="3601715"/>
              <a:ext cx="2575809" cy="52003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37" name="Title 3"/>
          <p:cNvSpPr txBox="1">
            <a:spLocks/>
          </p:cNvSpPr>
          <p:nvPr/>
        </p:nvSpPr>
        <p:spPr>
          <a:xfrm>
            <a:off x="533400" y="609600"/>
            <a:ext cx="4191000" cy="941388"/>
          </a:xfrm>
          <a:prstGeom prst="rect">
            <a:avLst/>
          </a:prstGeom>
        </p:spPr>
        <p:txBody>
          <a:bodyPr>
            <a:normAutofit/>
          </a:bodyPr>
          <a:lstStyle/>
          <a:p>
            <a:pPr fontAlgn="auto">
              <a:spcAft>
                <a:spcPts val="0"/>
              </a:spcAft>
              <a:defRPr/>
            </a:pPr>
            <a:r>
              <a:rPr lang="en-US" sz="2800" b="1" kern="0" dirty="0">
                <a:solidFill>
                  <a:schemeClr val="tx2"/>
                </a:solidFill>
                <a:latin typeface="+mn-lt"/>
                <a:ea typeface="+mj-ea"/>
                <a:cs typeface="+mj-cs"/>
              </a:rPr>
              <a:t>Hodgkin-Huxley Model</a:t>
            </a:r>
          </a:p>
        </p:txBody>
      </p:sp>
      <p:grpSp>
        <p:nvGrpSpPr>
          <p:cNvPr id="57" name="Group 31"/>
          <p:cNvGrpSpPr>
            <a:grpSpLocks/>
          </p:cNvGrpSpPr>
          <p:nvPr/>
        </p:nvGrpSpPr>
        <p:grpSpPr bwMode="auto">
          <a:xfrm>
            <a:off x="3352800" y="1147230"/>
            <a:ext cx="2514599" cy="4850856"/>
            <a:chOff x="3762328" y="1529519"/>
            <a:chExt cx="4071254" cy="4267690"/>
          </a:xfrm>
        </p:grpSpPr>
        <p:sp>
          <p:nvSpPr>
            <p:cNvPr id="58" name="Oval 57"/>
            <p:cNvSpPr/>
            <p:nvPr/>
          </p:nvSpPr>
          <p:spPr>
            <a:xfrm>
              <a:off x="7340098" y="1529519"/>
              <a:ext cx="493484" cy="174975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E1"/>
                </a:solidFill>
              </a:endParaRPr>
            </a:p>
          </p:txBody>
        </p:sp>
        <p:sp>
          <p:nvSpPr>
            <p:cNvPr id="59" name="Oval 58"/>
            <p:cNvSpPr/>
            <p:nvPr/>
          </p:nvSpPr>
          <p:spPr>
            <a:xfrm>
              <a:off x="5736270" y="4230514"/>
              <a:ext cx="986971" cy="156669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E1"/>
                </a:solidFill>
              </a:endParaRPr>
            </a:p>
          </p:txBody>
        </p:sp>
        <p:cxnSp>
          <p:nvCxnSpPr>
            <p:cNvPr id="60" name="Straight Connector 59"/>
            <p:cNvCxnSpPr>
              <a:stCxn id="59" idx="0"/>
            </p:cNvCxnSpPr>
            <p:nvPr/>
          </p:nvCxnSpPr>
          <p:spPr>
            <a:xfrm flipH="1" flipV="1">
              <a:off x="3762328" y="3773998"/>
              <a:ext cx="2467428" cy="45651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aphicFrame>
        <p:nvGraphicFramePr>
          <p:cNvPr id="43020" name="Object 43019"/>
          <p:cNvGraphicFramePr>
            <a:graphicFrameLocks noChangeAspect="1"/>
          </p:cNvGraphicFramePr>
          <p:nvPr>
            <p:extLst>
              <p:ext uri="{D42A27DB-BD31-4B8C-83A1-F6EECF244321}">
                <p14:modId xmlns:p14="http://schemas.microsoft.com/office/powerpoint/2010/main" val="859005054"/>
              </p:ext>
            </p:extLst>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10378" name="Equation" r:id="rId6" imgW="114120" imgH="215640" progId="Equation.3">
                  <p:embed/>
                </p:oleObj>
              </mc:Choice>
              <mc:Fallback>
                <p:oleObj name="Equation" r:id="rId6" imgW="114120" imgH="215640" progId="Equation.3">
                  <p:embed/>
                  <p:pic>
                    <p:nvPicPr>
                      <p:cNvPr id="0" name=""/>
                      <p:cNvPicPr/>
                      <p:nvPr/>
                    </p:nvPicPr>
                    <p:blipFill>
                      <a:blip r:embed="rId7"/>
                      <a:stretch>
                        <a:fillRect/>
                      </a:stretch>
                    </p:blipFill>
                    <p:spPr>
                      <a:xfrm>
                        <a:off x="4514850" y="3321050"/>
                        <a:ext cx="114300" cy="215900"/>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156610833"/>
              </p:ext>
            </p:extLst>
          </p:nvPr>
        </p:nvGraphicFramePr>
        <p:xfrm>
          <a:off x="5370118" y="3502942"/>
          <a:ext cx="3631508" cy="2518478"/>
        </p:xfrm>
        <a:graphic>
          <a:graphicData uri="http://schemas.openxmlformats.org/presentationml/2006/ole">
            <mc:AlternateContent xmlns:mc="http://schemas.openxmlformats.org/markup-compatibility/2006">
              <mc:Choice xmlns:v="urn:schemas-microsoft-com:vml" Requires="v">
                <p:oleObj spid="_x0000_s10379" name="Equation" r:id="rId8" imgW="2781000" imgH="1930320" progId="Equation.3">
                  <p:embed/>
                </p:oleObj>
              </mc:Choice>
              <mc:Fallback>
                <p:oleObj name="Equation" r:id="rId8" imgW="2781000" imgH="1930320" progId="Equation.3">
                  <p:embed/>
                  <p:pic>
                    <p:nvPicPr>
                      <p:cNvPr id="0" name="Object 4"/>
                      <p:cNvPicPr>
                        <a:picLocks noChangeAspect="1" noChangeArrowheads="1"/>
                      </p:cNvPicPr>
                      <p:nvPr/>
                    </p:nvPicPr>
                    <p:blipFill>
                      <a:blip r:embed="rId9"/>
                      <a:srcRect/>
                      <a:stretch>
                        <a:fillRect/>
                      </a:stretch>
                    </p:blipFill>
                    <p:spPr bwMode="auto">
                      <a:xfrm>
                        <a:off x="5370118" y="3502942"/>
                        <a:ext cx="3631508" cy="2518478"/>
                      </a:xfrm>
                      <a:prstGeom prst="rect">
                        <a:avLst/>
                      </a:prstGeom>
                      <a:solidFill>
                        <a:srgbClr val="CCCCFF"/>
                      </a:solidFill>
                      <a:ln w="38100">
                        <a:solidFill>
                          <a:srgbClr val="6600FF"/>
                        </a:solidFill>
                        <a:miter lim="800000"/>
                        <a:headEnd/>
                        <a:tailEnd/>
                      </a:ln>
                    </p:spPr>
                  </p:pic>
                </p:oleObj>
              </mc:Fallback>
            </mc:AlternateContent>
          </a:graphicData>
        </a:graphic>
      </p:graphicFrame>
      <p:cxnSp>
        <p:nvCxnSpPr>
          <p:cNvPr id="28" name="Straight Connector 27"/>
          <p:cNvCxnSpPr>
            <a:endCxn id="30" idx="4"/>
          </p:cNvCxnSpPr>
          <p:nvPr/>
        </p:nvCxnSpPr>
        <p:spPr bwMode="auto">
          <a:xfrm flipH="1" flipV="1">
            <a:off x="2476500" y="3502942"/>
            <a:ext cx="876300" cy="19546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endCxn id="58" idx="4"/>
          </p:cNvCxnSpPr>
          <p:nvPr/>
        </p:nvCxnSpPr>
        <p:spPr bwMode="auto">
          <a:xfrm flipV="1">
            <a:off x="3352800" y="3136088"/>
            <a:ext cx="2362200" cy="56232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1695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9" name="Content Placeholder 9" descr="Node Comparison.jpg"/>
          <p:cNvPicPr>
            <a:picLocks noGrp="1" noChangeAspect="1"/>
          </p:cNvPicPr>
          <p:nvPr>
            <p:ph idx="1"/>
          </p:nvPr>
        </p:nvPicPr>
        <p:blipFill>
          <a:blip r:embed="rId4"/>
          <a:srcRect/>
          <a:stretch>
            <a:fillRect/>
          </a:stretch>
        </p:blipFill>
        <p:spPr>
          <a:xfrm>
            <a:off x="685800" y="1168943"/>
            <a:ext cx="6734175" cy="5514975"/>
          </a:xfrm>
          <a:ln>
            <a:solidFill>
              <a:srgbClr val="663300"/>
            </a:solidFill>
          </a:ln>
        </p:spPr>
      </p:pic>
      <p:pic>
        <p:nvPicPr>
          <p:cNvPr id="22" name="Picture 7" descr="figneuroncircuit"/>
          <p:cNvPicPr>
            <a:picLocks noChangeAspect="1" noChangeArrowheads="1"/>
          </p:cNvPicPr>
          <p:nvPr/>
        </p:nvPicPr>
        <p:blipFill>
          <a:blip r:embed="rId5"/>
          <a:srcRect/>
          <a:stretch>
            <a:fillRect/>
          </a:stretch>
        </p:blipFill>
        <p:spPr bwMode="auto">
          <a:xfrm>
            <a:off x="1230806" y="3892346"/>
            <a:ext cx="5053520" cy="2474119"/>
          </a:xfrm>
          <a:prstGeom prst="rect">
            <a:avLst/>
          </a:prstGeom>
          <a:solidFill>
            <a:srgbClr val="FFFFFF"/>
          </a:solidFill>
          <a:ln w="9525">
            <a:solidFill>
              <a:srgbClr val="663300"/>
            </a:solidFill>
            <a:miter lim="800000"/>
            <a:headEnd/>
            <a:tailEnd/>
          </a:ln>
          <a:effectLst>
            <a:outerShdw dist="107763" dir="8100000" algn="ctr" rotWithShape="0">
              <a:srgbClr val="808080">
                <a:alpha val="50000"/>
              </a:srgbClr>
            </a:outerShdw>
          </a:effectLst>
        </p:spPr>
      </p:pic>
      <p:sp>
        <p:nvSpPr>
          <p:cNvPr id="37" name="Title 3"/>
          <p:cNvSpPr txBox="1">
            <a:spLocks/>
          </p:cNvSpPr>
          <p:nvPr/>
        </p:nvSpPr>
        <p:spPr>
          <a:xfrm>
            <a:off x="533400" y="609600"/>
            <a:ext cx="4191000" cy="941388"/>
          </a:xfrm>
          <a:prstGeom prst="rect">
            <a:avLst/>
          </a:prstGeom>
        </p:spPr>
        <p:txBody>
          <a:bodyPr>
            <a:normAutofit/>
          </a:bodyPr>
          <a:lstStyle/>
          <a:p>
            <a:pPr fontAlgn="auto">
              <a:spcAft>
                <a:spcPts val="0"/>
              </a:spcAft>
              <a:defRPr/>
            </a:pPr>
            <a:r>
              <a:rPr lang="en-US" sz="2800" b="1" kern="0" dirty="0">
                <a:solidFill>
                  <a:schemeClr val="tx2"/>
                </a:solidFill>
                <a:latin typeface="+mn-lt"/>
                <a:ea typeface="+mj-ea"/>
                <a:cs typeface="+mj-cs"/>
              </a:rPr>
              <a:t>Hodgkin-Huxley Model</a:t>
            </a:r>
          </a:p>
        </p:txBody>
      </p:sp>
      <p:graphicFrame>
        <p:nvGraphicFramePr>
          <p:cNvPr id="43020" name="Object 43019"/>
          <p:cNvGraphicFramePr>
            <a:graphicFrameLocks noChangeAspect="1"/>
          </p:cNvGraphicFramePr>
          <p:nvPr>
            <p:extLst>
              <p:ext uri="{D42A27DB-BD31-4B8C-83A1-F6EECF244321}">
                <p14:modId xmlns:p14="http://schemas.microsoft.com/office/powerpoint/2010/main" val="3757361448"/>
              </p:ext>
            </p:extLst>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14469" name="Equation" r:id="rId6" imgW="114120" imgH="215640" progId="Equation.3">
                  <p:embed/>
                </p:oleObj>
              </mc:Choice>
              <mc:Fallback>
                <p:oleObj name="Equation" r:id="rId6" imgW="114120" imgH="215640" progId="Equation.3">
                  <p:embed/>
                  <p:pic>
                    <p:nvPicPr>
                      <p:cNvPr id="0" name=""/>
                      <p:cNvPicPr/>
                      <p:nvPr/>
                    </p:nvPicPr>
                    <p:blipFill>
                      <a:blip r:embed="rId7"/>
                      <a:stretch>
                        <a:fillRect/>
                      </a:stretch>
                    </p:blipFill>
                    <p:spPr>
                      <a:xfrm>
                        <a:off x="4514850" y="3321050"/>
                        <a:ext cx="114300" cy="215900"/>
                      </a:xfrm>
                      <a:prstGeom prst="rect">
                        <a:avLst/>
                      </a:prstGeom>
                    </p:spPr>
                  </p:pic>
                </p:oleObj>
              </mc:Fallback>
            </mc:AlternateContent>
          </a:graphicData>
        </a:graphic>
      </p:graphicFrame>
      <p:sp>
        <p:nvSpPr>
          <p:cNvPr id="15" name="Oval 14"/>
          <p:cNvSpPr/>
          <p:nvPr/>
        </p:nvSpPr>
        <p:spPr bwMode="auto">
          <a:xfrm>
            <a:off x="1981200" y="4239015"/>
            <a:ext cx="952500" cy="178077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E1"/>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197296109"/>
              </p:ext>
            </p:extLst>
          </p:nvPr>
        </p:nvGraphicFramePr>
        <p:xfrm>
          <a:off x="6705600" y="4239015"/>
          <a:ext cx="2098675" cy="457200"/>
        </p:xfrm>
        <a:graphic>
          <a:graphicData uri="http://schemas.openxmlformats.org/presentationml/2006/ole">
            <mc:AlternateContent xmlns:mc="http://schemas.openxmlformats.org/markup-compatibility/2006">
              <mc:Choice xmlns:v="urn:schemas-microsoft-com:vml" Requires="v">
                <p:oleObj spid="_x0000_s14470" name="Equation" r:id="rId8" imgW="990170" imgH="215806" progId="Equation.3">
                  <p:embed/>
                </p:oleObj>
              </mc:Choice>
              <mc:Fallback>
                <p:oleObj name="Equation" r:id="rId8" imgW="990170" imgH="215806" progId="Equation.3">
                  <p:embed/>
                  <p:pic>
                    <p:nvPicPr>
                      <p:cNvPr id="0" name="Object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705600" y="4239015"/>
                        <a:ext cx="2098675" cy="457200"/>
                      </a:xfrm>
                      <a:prstGeom prst="rect">
                        <a:avLst/>
                      </a:prstGeom>
                      <a:solidFill>
                        <a:srgbClr val="CCCCFF"/>
                      </a:solidFill>
                      <a:ln w="38100">
                        <a:solidFill>
                          <a:srgbClr val="6600FF"/>
                        </a:solidFill>
                        <a:miter lim="800000"/>
                        <a:headEnd/>
                        <a:tailEnd/>
                      </a:ln>
                    </p:spPr>
                  </p:pic>
                </p:oleObj>
              </mc:Fallback>
            </mc:AlternateContent>
          </a:graphicData>
        </a:graphic>
      </p:graphicFrame>
    </p:spTree>
    <p:extLst>
      <p:ext uri="{BB962C8B-B14F-4D97-AF65-F5344CB8AC3E}">
        <p14:creationId xmlns:p14="http://schemas.microsoft.com/office/powerpoint/2010/main" val="20502307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9" name="Content Placeholder 9" descr="Node Comparison.jpg"/>
          <p:cNvPicPr>
            <a:picLocks noGrp="1" noChangeAspect="1"/>
          </p:cNvPicPr>
          <p:nvPr>
            <p:ph idx="1"/>
          </p:nvPr>
        </p:nvPicPr>
        <p:blipFill>
          <a:blip r:embed="rId4"/>
          <a:srcRect/>
          <a:stretch>
            <a:fillRect/>
          </a:stretch>
        </p:blipFill>
        <p:spPr>
          <a:xfrm>
            <a:off x="685800" y="1168943"/>
            <a:ext cx="6734175" cy="5514975"/>
          </a:xfrm>
          <a:ln>
            <a:solidFill>
              <a:srgbClr val="663300"/>
            </a:solidFill>
          </a:ln>
        </p:spPr>
      </p:pic>
      <p:pic>
        <p:nvPicPr>
          <p:cNvPr id="22" name="Picture 7" descr="figneuroncircuit"/>
          <p:cNvPicPr>
            <a:picLocks noChangeAspect="1" noChangeArrowheads="1"/>
          </p:cNvPicPr>
          <p:nvPr/>
        </p:nvPicPr>
        <p:blipFill>
          <a:blip r:embed="rId5"/>
          <a:srcRect/>
          <a:stretch>
            <a:fillRect/>
          </a:stretch>
        </p:blipFill>
        <p:spPr bwMode="auto">
          <a:xfrm>
            <a:off x="1230806" y="3892346"/>
            <a:ext cx="5053520" cy="2474119"/>
          </a:xfrm>
          <a:prstGeom prst="rect">
            <a:avLst/>
          </a:prstGeom>
          <a:solidFill>
            <a:srgbClr val="FFFFFF"/>
          </a:solidFill>
          <a:ln w="9525">
            <a:solidFill>
              <a:srgbClr val="663300"/>
            </a:solidFill>
            <a:miter lim="800000"/>
            <a:headEnd/>
            <a:tailEnd/>
          </a:ln>
          <a:effectLst>
            <a:outerShdw dist="107763" dir="8100000" algn="ctr" rotWithShape="0">
              <a:srgbClr val="808080">
                <a:alpha val="50000"/>
              </a:srgbClr>
            </a:outerShdw>
          </a:effectLst>
        </p:spPr>
      </p:pic>
      <p:sp>
        <p:nvSpPr>
          <p:cNvPr id="37" name="Title 3"/>
          <p:cNvSpPr txBox="1">
            <a:spLocks/>
          </p:cNvSpPr>
          <p:nvPr/>
        </p:nvSpPr>
        <p:spPr>
          <a:xfrm>
            <a:off x="533400" y="609600"/>
            <a:ext cx="4191000" cy="941388"/>
          </a:xfrm>
          <a:prstGeom prst="rect">
            <a:avLst/>
          </a:prstGeom>
        </p:spPr>
        <p:txBody>
          <a:bodyPr>
            <a:normAutofit/>
          </a:bodyPr>
          <a:lstStyle/>
          <a:p>
            <a:pPr fontAlgn="auto">
              <a:spcAft>
                <a:spcPts val="0"/>
              </a:spcAft>
              <a:defRPr/>
            </a:pPr>
            <a:r>
              <a:rPr lang="en-US" sz="2800" b="1" kern="0" dirty="0">
                <a:solidFill>
                  <a:schemeClr val="tx2"/>
                </a:solidFill>
                <a:latin typeface="+mn-lt"/>
                <a:ea typeface="+mj-ea"/>
                <a:cs typeface="+mj-cs"/>
              </a:rPr>
              <a:t>Hodgkin-Huxley Model</a:t>
            </a:r>
          </a:p>
        </p:txBody>
      </p:sp>
      <p:grpSp>
        <p:nvGrpSpPr>
          <p:cNvPr id="57" name="Group 31"/>
          <p:cNvGrpSpPr>
            <a:grpSpLocks/>
          </p:cNvGrpSpPr>
          <p:nvPr/>
        </p:nvGrpSpPr>
        <p:grpSpPr bwMode="auto">
          <a:xfrm>
            <a:off x="5333998" y="1147230"/>
            <a:ext cx="1981199" cy="4339170"/>
            <a:chOff x="6318857" y="1529519"/>
            <a:chExt cx="1514725" cy="3817518"/>
          </a:xfrm>
        </p:grpSpPr>
        <p:sp>
          <p:nvSpPr>
            <p:cNvPr id="58" name="Oval 57"/>
            <p:cNvSpPr/>
            <p:nvPr/>
          </p:nvSpPr>
          <p:spPr>
            <a:xfrm>
              <a:off x="7340098" y="1529519"/>
              <a:ext cx="493484" cy="174975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E1"/>
                </a:solidFill>
              </a:endParaRPr>
            </a:p>
          </p:txBody>
        </p:sp>
        <p:sp>
          <p:nvSpPr>
            <p:cNvPr id="59" name="Oval 58"/>
            <p:cNvSpPr/>
            <p:nvPr/>
          </p:nvSpPr>
          <p:spPr>
            <a:xfrm>
              <a:off x="6318857" y="4475525"/>
              <a:ext cx="805633" cy="87151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E1"/>
                </a:solidFill>
              </a:endParaRPr>
            </a:p>
          </p:txBody>
        </p:sp>
        <p:cxnSp>
          <p:nvCxnSpPr>
            <p:cNvPr id="60" name="Straight Connector 59"/>
            <p:cNvCxnSpPr>
              <a:stCxn id="59" idx="0"/>
              <a:endCxn id="58" idx="3"/>
            </p:cNvCxnSpPr>
            <p:nvPr/>
          </p:nvCxnSpPr>
          <p:spPr>
            <a:xfrm flipV="1">
              <a:off x="6721674" y="3023031"/>
              <a:ext cx="690693" cy="145249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aphicFrame>
        <p:nvGraphicFramePr>
          <p:cNvPr id="43020" name="Object 43019"/>
          <p:cNvGraphicFramePr>
            <a:graphicFrameLocks noChangeAspect="1"/>
          </p:cNvGraphicFramePr>
          <p:nvPr>
            <p:extLst>
              <p:ext uri="{D42A27DB-BD31-4B8C-83A1-F6EECF244321}">
                <p14:modId xmlns:p14="http://schemas.microsoft.com/office/powerpoint/2010/main" val="1363907644"/>
              </p:ext>
            </p:extLst>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15492" name="Equation" r:id="rId6" imgW="114120" imgH="215640" progId="Equation.3">
                  <p:embed/>
                </p:oleObj>
              </mc:Choice>
              <mc:Fallback>
                <p:oleObj name="Equation" r:id="rId6" imgW="114120" imgH="215640" progId="Equation.3">
                  <p:embed/>
                  <p:pic>
                    <p:nvPicPr>
                      <p:cNvPr id="0" name=""/>
                      <p:cNvPicPr/>
                      <p:nvPr/>
                    </p:nvPicPr>
                    <p:blipFill>
                      <a:blip r:embed="rId7"/>
                      <a:stretch>
                        <a:fillRect/>
                      </a:stretch>
                    </p:blipFill>
                    <p:spPr>
                      <a:xfrm>
                        <a:off x="4514850" y="3321050"/>
                        <a:ext cx="114300" cy="215900"/>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1379013985"/>
              </p:ext>
            </p:extLst>
          </p:nvPr>
        </p:nvGraphicFramePr>
        <p:xfrm>
          <a:off x="6834188" y="4038600"/>
          <a:ext cx="1452562" cy="833438"/>
        </p:xfrm>
        <a:graphic>
          <a:graphicData uri="http://schemas.openxmlformats.org/presentationml/2006/ole">
            <mc:AlternateContent xmlns:mc="http://schemas.openxmlformats.org/markup-compatibility/2006">
              <mc:Choice xmlns:v="urn:schemas-microsoft-com:vml" Requires="v">
                <p:oleObj spid="_x0000_s15493" name="Equation" r:id="rId8" imgW="685800" imgH="393480" progId="Equation.3">
                  <p:embed/>
                </p:oleObj>
              </mc:Choice>
              <mc:Fallback>
                <p:oleObj name="Equation" r:id="rId8" imgW="685800" imgH="393480" progId="Equation.3">
                  <p:embed/>
                  <p:pic>
                    <p:nvPicPr>
                      <p:cNvPr id="0" name="Object 1"/>
                      <p:cNvPicPr>
                        <a:picLocks noChangeAspect="1" noChangeArrowheads="1"/>
                      </p:cNvPicPr>
                      <p:nvPr/>
                    </p:nvPicPr>
                    <p:blipFill>
                      <a:blip r:embed="rId9"/>
                      <a:srcRect/>
                      <a:stretch>
                        <a:fillRect/>
                      </a:stretch>
                    </p:blipFill>
                    <p:spPr bwMode="auto">
                      <a:xfrm>
                        <a:off x="6834188" y="4038600"/>
                        <a:ext cx="1452562" cy="833438"/>
                      </a:xfrm>
                      <a:prstGeom prst="rect">
                        <a:avLst/>
                      </a:prstGeom>
                      <a:solidFill>
                        <a:srgbClr val="CCCCFF"/>
                      </a:solidFill>
                      <a:ln w="38100">
                        <a:solidFill>
                          <a:srgbClr val="6600FF"/>
                        </a:solidFill>
                        <a:miter lim="800000"/>
                        <a:headEnd/>
                        <a:tailEnd/>
                      </a:ln>
                    </p:spPr>
                  </p:pic>
                </p:oleObj>
              </mc:Fallback>
            </mc:AlternateContent>
          </a:graphicData>
        </a:graphic>
      </p:graphicFrame>
    </p:spTree>
    <p:extLst>
      <p:ext uri="{BB962C8B-B14F-4D97-AF65-F5344CB8AC3E}">
        <p14:creationId xmlns:p14="http://schemas.microsoft.com/office/powerpoint/2010/main" val="9957334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6" descr="HH2"/>
          <p:cNvPicPr>
            <a:picLocks noChangeAspect="1" noChangeArrowheads="1"/>
          </p:cNvPicPr>
          <p:nvPr/>
        </p:nvPicPr>
        <p:blipFill>
          <a:blip r:embed="rId2"/>
          <a:srcRect/>
          <a:stretch>
            <a:fillRect/>
          </a:stretch>
        </p:blipFill>
        <p:spPr bwMode="auto">
          <a:xfrm>
            <a:off x="245076" y="133350"/>
            <a:ext cx="4267200" cy="3219450"/>
          </a:xfrm>
          <a:prstGeom prst="rect">
            <a:avLst/>
          </a:prstGeom>
          <a:noFill/>
          <a:ln w="9525">
            <a:noFill/>
            <a:miter lim="800000"/>
            <a:headEnd/>
            <a:tailEnd/>
          </a:ln>
        </p:spPr>
      </p:pic>
      <p:sp>
        <p:nvSpPr>
          <p:cNvPr id="17411" name="Line 7"/>
          <p:cNvSpPr>
            <a:spLocks noChangeShapeType="1"/>
          </p:cNvSpPr>
          <p:nvPr/>
        </p:nvSpPr>
        <p:spPr bwMode="auto">
          <a:xfrm flipV="1">
            <a:off x="0" y="-304800"/>
            <a:ext cx="0" cy="7162800"/>
          </a:xfrm>
          <a:prstGeom prst="line">
            <a:avLst/>
          </a:prstGeom>
          <a:noFill/>
          <a:ln w="9525">
            <a:solidFill>
              <a:schemeClr val="tx1"/>
            </a:solidFill>
            <a:round/>
            <a:headEnd/>
            <a:tailEnd/>
          </a:ln>
        </p:spPr>
        <p:txBody>
          <a:bodyPr/>
          <a:lstStyle/>
          <a:p>
            <a:endParaRPr lang="en-US"/>
          </a:p>
        </p:txBody>
      </p:sp>
      <p:sp>
        <p:nvSpPr>
          <p:cNvPr id="17412" name="Line 8"/>
          <p:cNvSpPr>
            <a:spLocks noChangeShapeType="1"/>
          </p:cNvSpPr>
          <p:nvPr/>
        </p:nvSpPr>
        <p:spPr bwMode="auto">
          <a:xfrm flipH="1">
            <a:off x="-381000" y="0"/>
            <a:ext cx="6553200" cy="0"/>
          </a:xfrm>
          <a:prstGeom prst="line">
            <a:avLst/>
          </a:prstGeom>
          <a:noFill/>
          <a:ln w="9525">
            <a:solidFill>
              <a:schemeClr val="tx1"/>
            </a:solidFill>
            <a:round/>
            <a:headEnd/>
            <a:tailEnd/>
          </a:ln>
        </p:spPr>
        <p:txBody>
          <a:bodyPr/>
          <a:lstStyle/>
          <a:p>
            <a:endParaRPr lang="en-US"/>
          </a:p>
        </p:txBody>
      </p:sp>
      <p:pic>
        <p:nvPicPr>
          <p:cNvPr id="17413" name="Picture 4" descr="HH3"/>
          <p:cNvPicPr>
            <a:picLocks noChangeAspect="1" noChangeArrowheads="1"/>
          </p:cNvPicPr>
          <p:nvPr/>
        </p:nvPicPr>
        <p:blipFill>
          <a:blip r:embed="rId3"/>
          <a:srcRect/>
          <a:stretch>
            <a:fillRect/>
          </a:stretch>
        </p:blipFill>
        <p:spPr bwMode="auto">
          <a:xfrm>
            <a:off x="4572000" y="152400"/>
            <a:ext cx="4419600" cy="3200400"/>
          </a:xfrm>
          <a:prstGeom prst="rect">
            <a:avLst/>
          </a:prstGeom>
          <a:noFill/>
          <a:ln w="9525">
            <a:noFill/>
            <a:miter lim="800000"/>
            <a:headEnd/>
            <a:tailEnd/>
          </a:ln>
        </p:spPr>
      </p:pic>
      <p:pic>
        <p:nvPicPr>
          <p:cNvPr id="17414" name="Picture 9" descr="HH4"/>
          <p:cNvPicPr>
            <a:picLocks noChangeAspect="1" noChangeArrowheads="1"/>
          </p:cNvPicPr>
          <p:nvPr/>
        </p:nvPicPr>
        <p:blipFill>
          <a:blip r:embed="rId4"/>
          <a:srcRect/>
          <a:stretch>
            <a:fillRect/>
          </a:stretch>
        </p:blipFill>
        <p:spPr bwMode="auto">
          <a:xfrm>
            <a:off x="228600" y="3505200"/>
            <a:ext cx="4267200" cy="3200400"/>
          </a:xfrm>
          <a:prstGeom prst="rect">
            <a:avLst/>
          </a:prstGeom>
          <a:noFill/>
          <a:ln w="9525">
            <a:noFill/>
            <a:miter lim="800000"/>
            <a:headEnd/>
            <a:tailEnd/>
          </a:ln>
        </p:spPr>
      </p:pic>
      <p:pic>
        <p:nvPicPr>
          <p:cNvPr id="17415" name="Picture 10" descr="HH5"/>
          <p:cNvPicPr>
            <a:picLocks noChangeAspect="1" noChangeArrowheads="1"/>
          </p:cNvPicPr>
          <p:nvPr/>
        </p:nvPicPr>
        <p:blipFill>
          <a:blip r:embed="rId5"/>
          <a:srcRect/>
          <a:stretch>
            <a:fillRect/>
          </a:stretch>
        </p:blipFill>
        <p:spPr bwMode="auto">
          <a:xfrm>
            <a:off x="4572000" y="3505200"/>
            <a:ext cx="4419600" cy="3200400"/>
          </a:xfrm>
          <a:prstGeom prst="rect">
            <a:avLst/>
          </a:prstGeom>
          <a:noFill/>
          <a:ln w="9525">
            <a:noFill/>
            <a:miter lim="800000"/>
            <a:headEnd/>
            <a:tailEnd/>
          </a:ln>
        </p:spPr>
      </p:pic>
      <p:sp>
        <p:nvSpPr>
          <p:cNvPr id="17417" name="Text Box 13"/>
          <p:cNvSpPr txBox="1">
            <a:spLocks noChangeArrowheads="1"/>
          </p:cNvSpPr>
          <p:nvPr/>
        </p:nvSpPr>
        <p:spPr bwMode="auto">
          <a:xfrm>
            <a:off x="2514600" y="990600"/>
            <a:ext cx="609600" cy="366713"/>
          </a:xfrm>
          <a:prstGeom prst="rect">
            <a:avLst/>
          </a:prstGeom>
          <a:solidFill>
            <a:srgbClr val="CCCCFF"/>
          </a:solidFill>
          <a:ln w="9525">
            <a:noFill/>
            <a:miter lim="800000"/>
            <a:headEnd/>
            <a:tailEnd/>
          </a:ln>
        </p:spPr>
        <p:txBody>
          <a:bodyPr wrap="none">
            <a:spAutoFit/>
          </a:bodyPr>
          <a:lstStyle/>
          <a:p>
            <a:r>
              <a:rPr lang="en-US" i="1" dirty="0">
                <a:latin typeface="Times New Roman" pitchFamily="18" charset="0"/>
              </a:rPr>
              <a:t>-I </a:t>
            </a:r>
            <a:r>
              <a:rPr lang="en-US" dirty="0">
                <a:latin typeface="Times New Roman" pitchFamily="18" charset="0"/>
              </a:rPr>
              <a:t>(</a:t>
            </a:r>
            <a:r>
              <a:rPr lang="en-US" i="1" dirty="0">
                <a:latin typeface="Times New Roman" pitchFamily="18" charset="0"/>
              </a:rPr>
              <a:t>t</a:t>
            </a:r>
            <a:r>
              <a:rPr lang="en-US" dirty="0">
                <a:latin typeface="Times New Roman" pitchFamily="18" charset="0"/>
              </a:rPr>
              <a:t>)</a:t>
            </a:r>
          </a:p>
        </p:txBody>
      </p:sp>
      <p:sp>
        <p:nvSpPr>
          <p:cNvPr id="14" name="Text Box 13"/>
          <p:cNvSpPr txBox="1">
            <a:spLocks noChangeArrowheads="1"/>
          </p:cNvSpPr>
          <p:nvPr/>
        </p:nvSpPr>
        <p:spPr bwMode="auto">
          <a:xfrm>
            <a:off x="1709753" y="987981"/>
            <a:ext cx="338554" cy="369332"/>
          </a:xfrm>
          <a:prstGeom prst="rect">
            <a:avLst/>
          </a:prstGeom>
          <a:solidFill>
            <a:srgbClr val="CCCCFF"/>
          </a:solidFill>
          <a:ln w="9525">
            <a:noFill/>
            <a:miter lim="800000"/>
            <a:headEnd/>
            <a:tailEnd/>
          </a:ln>
        </p:spPr>
        <p:txBody>
          <a:bodyPr wrap="none">
            <a:spAutoFit/>
          </a:bodyPr>
          <a:lstStyle/>
          <a:p>
            <a:r>
              <a:rPr lang="en-US" i="1" dirty="0">
                <a:latin typeface="Times New Roman" pitchFamily="18" charset="0"/>
              </a:rPr>
              <a:t>C</a:t>
            </a:r>
            <a:endParaRPr lang="en-US" dirty="0">
              <a:latin typeface="Times New Roman" pitchFamily="18" charset="0"/>
            </a:endParaRPr>
          </a:p>
        </p:txBody>
      </p:sp>
      <p:grpSp>
        <p:nvGrpSpPr>
          <p:cNvPr id="16" name="Group 13"/>
          <p:cNvGrpSpPr>
            <a:grpSpLocks/>
          </p:cNvGrpSpPr>
          <p:nvPr/>
        </p:nvGrpSpPr>
        <p:grpSpPr bwMode="auto">
          <a:xfrm>
            <a:off x="1119809" y="838198"/>
            <a:ext cx="2537791" cy="1066803"/>
            <a:chOff x="576" y="3600"/>
            <a:chExt cx="480" cy="480"/>
          </a:xfrm>
        </p:grpSpPr>
        <p:sp>
          <p:nvSpPr>
            <p:cNvPr id="19" name="Line 9"/>
            <p:cNvSpPr>
              <a:spLocks noChangeShapeType="1"/>
            </p:cNvSpPr>
            <p:nvPr/>
          </p:nvSpPr>
          <p:spPr bwMode="auto">
            <a:xfrm flipV="1">
              <a:off x="576" y="3600"/>
              <a:ext cx="0" cy="480"/>
            </a:xfrm>
            <a:prstGeom prst="line">
              <a:avLst/>
            </a:prstGeom>
            <a:noFill/>
            <a:ln w="19050">
              <a:solidFill>
                <a:srgbClr val="663300"/>
              </a:solidFill>
              <a:round/>
              <a:headEnd/>
              <a:tailEnd/>
            </a:ln>
          </p:spPr>
          <p:txBody>
            <a:bodyPr/>
            <a:lstStyle/>
            <a:p>
              <a:endParaRPr lang="en-US"/>
            </a:p>
          </p:txBody>
        </p:sp>
        <p:sp>
          <p:nvSpPr>
            <p:cNvPr id="20" name="Line 10"/>
            <p:cNvSpPr>
              <a:spLocks noChangeShapeType="1"/>
            </p:cNvSpPr>
            <p:nvPr/>
          </p:nvSpPr>
          <p:spPr bwMode="auto">
            <a:xfrm flipV="1">
              <a:off x="1056" y="3600"/>
              <a:ext cx="0" cy="480"/>
            </a:xfrm>
            <a:prstGeom prst="line">
              <a:avLst/>
            </a:prstGeom>
            <a:noFill/>
            <a:ln w="19050">
              <a:solidFill>
                <a:srgbClr val="663300"/>
              </a:solidFill>
              <a:round/>
              <a:headEnd/>
              <a:tailEnd/>
            </a:ln>
          </p:spPr>
          <p:txBody>
            <a:bodyPr/>
            <a:lstStyle/>
            <a:p>
              <a:endParaRPr lang="en-US"/>
            </a:p>
          </p:txBody>
        </p:sp>
        <p:sp>
          <p:nvSpPr>
            <p:cNvPr id="21" name="Line 11"/>
            <p:cNvSpPr>
              <a:spLocks noChangeShapeType="1"/>
            </p:cNvSpPr>
            <p:nvPr/>
          </p:nvSpPr>
          <p:spPr bwMode="auto">
            <a:xfrm rot="16200000" flipV="1">
              <a:off x="816" y="3840"/>
              <a:ext cx="0" cy="480"/>
            </a:xfrm>
            <a:prstGeom prst="line">
              <a:avLst/>
            </a:prstGeom>
            <a:noFill/>
            <a:ln w="19050">
              <a:solidFill>
                <a:srgbClr val="663300"/>
              </a:solidFill>
              <a:round/>
              <a:headEnd/>
              <a:tailEnd/>
            </a:ln>
          </p:spPr>
          <p:txBody>
            <a:bodyPr/>
            <a:lstStyle/>
            <a:p>
              <a:endParaRPr lang="en-US"/>
            </a:p>
          </p:txBody>
        </p:sp>
        <p:sp>
          <p:nvSpPr>
            <p:cNvPr id="22" name="Line 12"/>
            <p:cNvSpPr>
              <a:spLocks noChangeShapeType="1"/>
            </p:cNvSpPr>
            <p:nvPr/>
          </p:nvSpPr>
          <p:spPr bwMode="auto">
            <a:xfrm rot="16200000" flipV="1">
              <a:off x="816" y="3360"/>
              <a:ext cx="0" cy="480"/>
            </a:xfrm>
            <a:prstGeom prst="line">
              <a:avLst/>
            </a:prstGeom>
            <a:noFill/>
            <a:ln w="19050">
              <a:solidFill>
                <a:srgbClr val="663300"/>
              </a:solidFill>
              <a:round/>
              <a:headEnd/>
              <a:tailEnd/>
            </a:ln>
          </p:spPr>
          <p:txBody>
            <a:bodyPr/>
            <a:lstStyle/>
            <a:p>
              <a:endParaRPr lang="en-US"/>
            </a:p>
          </p:txBody>
        </p:sp>
      </p:grpSp>
      <p:grpSp>
        <p:nvGrpSpPr>
          <p:cNvPr id="6" name="Group 5"/>
          <p:cNvGrpSpPr/>
          <p:nvPr/>
        </p:nvGrpSpPr>
        <p:grpSpPr>
          <a:xfrm>
            <a:off x="3657600" y="1157288"/>
            <a:ext cx="4317859" cy="707886"/>
            <a:chOff x="3657600" y="1157288"/>
            <a:chExt cx="4317859" cy="707886"/>
          </a:xfrm>
        </p:grpSpPr>
        <p:sp>
          <p:nvSpPr>
            <p:cNvPr id="17" name="Text Box 14"/>
            <p:cNvSpPr txBox="1">
              <a:spLocks noChangeArrowheads="1"/>
            </p:cNvSpPr>
            <p:nvPr/>
          </p:nvSpPr>
          <p:spPr bwMode="auto">
            <a:xfrm>
              <a:off x="4267200" y="1157288"/>
              <a:ext cx="3708259" cy="707886"/>
            </a:xfrm>
            <a:prstGeom prst="rect">
              <a:avLst/>
            </a:prstGeom>
            <a:solidFill>
              <a:schemeClr val="accent1"/>
            </a:solidFill>
            <a:ln w="28575">
              <a:solidFill>
                <a:srgbClr val="663300"/>
              </a:solidFill>
              <a:miter lim="800000"/>
              <a:headEnd/>
              <a:tailEnd/>
            </a:ln>
            <a:effectLst>
              <a:outerShdw dist="107763" dir="8100000" algn="ctr" rotWithShape="0">
                <a:schemeClr val="bg2">
                  <a:alpha val="50000"/>
                </a:schemeClr>
              </a:outerShdw>
            </a:effectLst>
          </p:spPr>
          <p:txBody>
            <a:bodyPr wrap="none">
              <a:spAutoFit/>
            </a:bodyPr>
            <a:lstStyle/>
            <a:p>
              <a:pPr>
                <a:defRPr/>
              </a:pPr>
              <a:r>
                <a:rPr lang="en-US" sz="2000" dirty="0" smtClean="0"/>
                <a:t>The only mechanistic part </a:t>
              </a:r>
            </a:p>
            <a:p>
              <a:pPr>
                <a:defRPr/>
              </a:pPr>
              <a:r>
                <a:rPr lang="en-US" sz="2000" dirty="0"/>
                <a:t> </a:t>
              </a:r>
              <a:r>
                <a:rPr lang="en-US" sz="2000" dirty="0" smtClean="0"/>
                <a:t>   ( by Kirchhoff’s </a:t>
              </a:r>
              <a:r>
                <a:rPr lang="en-US" sz="2000" dirty="0"/>
                <a:t>Current </a:t>
              </a:r>
              <a:r>
                <a:rPr lang="en-US" sz="2000" dirty="0" smtClean="0"/>
                <a:t>Law)</a:t>
              </a:r>
              <a:endParaRPr lang="en-US" sz="2000" dirty="0"/>
            </a:p>
          </p:txBody>
        </p:sp>
        <p:sp>
          <p:nvSpPr>
            <p:cNvPr id="18" name="Line 15"/>
            <p:cNvSpPr>
              <a:spLocks noChangeShapeType="1"/>
            </p:cNvSpPr>
            <p:nvPr/>
          </p:nvSpPr>
          <p:spPr bwMode="auto">
            <a:xfrm flipH="1">
              <a:off x="3657600" y="1491077"/>
              <a:ext cx="609600" cy="0"/>
            </a:xfrm>
            <a:prstGeom prst="line">
              <a:avLst/>
            </a:prstGeom>
            <a:noFill/>
            <a:ln w="9525">
              <a:solidFill>
                <a:schemeClr val="tx1"/>
              </a:solidFill>
              <a:round/>
              <a:headEnd/>
              <a:tailEnd type="triangle" w="med" len="med"/>
            </a:ln>
          </p:spPr>
          <p:txBody>
            <a:bodyPr/>
            <a:lstStyle/>
            <a:p>
              <a:endParaRPr lang="en-US"/>
            </a:p>
          </p:txBody>
        </p:sp>
      </p:grpSp>
      <p:sp>
        <p:nvSpPr>
          <p:cNvPr id="4" name="TextBox 3"/>
          <p:cNvSpPr txBox="1"/>
          <p:nvPr/>
        </p:nvSpPr>
        <p:spPr>
          <a:xfrm>
            <a:off x="3687153" y="6158740"/>
            <a:ext cx="45719" cy="369332"/>
          </a:xfrm>
          <a:prstGeom prst="rect">
            <a:avLst/>
          </a:prstGeom>
          <a:noFill/>
        </p:spPr>
        <p:txBody>
          <a:bodyPr wrap="square" rtlCol="0">
            <a:spAutoFit/>
          </a:bodyPr>
          <a:lstStyle/>
          <a:p>
            <a:r>
              <a:rPr lang="en-US" dirty="0" smtClean="0"/>
              <a:t>+</a:t>
            </a:r>
            <a:endParaRPr lang="en-US" dirty="0"/>
          </a:p>
        </p:txBody>
      </p:sp>
    </p:spTree>
    <p:extLst>
      <p:ext uri="{BB962C8B-B14F-4D97-AF65-F5344CB8AC3E}">
        <p14:creationId xmlns:p14="http://schemas.microsoft.com/office/powerpoint/2010/main" val="3497431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9" name="Content Placeholder 9" descr="Node Comparison.jpg"/>
          <p:cNvPicPr>
            <a:picLocks noGrp="1" noChangeAspect="1"/>
          </p:cNvPicPr>
          <p:nvPr>
            <p:ph idx="1"/>
          </p:nvPr>
        </p:nvPicPr>
        <p:blipFill>
          <a:blip r:embed="rId4"/>
          <a:srcRect/>
          <a:stretch>
            <a:fillRect/>
          </a:stretch>
        </p:blipFill>
        <p:spPr>
          <a:xfrm>
            <a:off x="685800" y="1168943"/>
            <a:ext cx="6734175" cy="5514975"/>
          </a:xfrm>
          <a:ln>
            <a:solidFill>
              <a:srgbClr val="663300"/>
            </a:solidFill>
          </a:ln>
        </p:spPr>
      </p:pic>
      <p:pic>
        <p:nvPicPr>
          <p:cNvPr id="22" name="Picture 7" descr="figneuroncircuit"/>
          <p:cNvPicPr>
            <a:picLocks noChangeAspect="1" noChangeArrowheads="1"/>
          </p:cNvPicPr>
          <p:nvPr/>
        </p:nvPicPr>
        <p:blipFill>
          <a:blip r:embed="rId5"/>
          <a:srcRect/>
          <a:stretch>
            <a:fillRect/>
          </a:stretch>
        </p:blipFill>
        <p:spPr bwMode="auto">
          <a:xfrm>
            <a:off x="1230806" y="3892346"/>
            <a:ext cx="5053520" cy="2474119"/>
          </a:xfrm>
          <a:prstGeom prst="rect">
            <a:avLst/>
          </a:prstGeom>
          <a:solidFill>
            <a:srgbClr val="FFFFFF"/>
          </a:solidFill>
          <a:ln w="9525">
            <a:solidFill>
              <a:srgbClr val="663300"/>
            </a:solidFill>
            <a:miter lim="800000"/>
            <a:headEnd/>
            <a:tailEnd/>
          </a:ln>
          <a:effectLst>
            <a:outerShdw dist="107763" dir="8100000" algn="ctr" rotWithShape="0">
              <a:srgbClr val="808080">
                <a:alpha val="50000"/>
              </a:srgbClr>
            </a:outerShdw>
          </a:effectLst>
        </p:spPr>
      </p:pic>
      <p:grpSp>
        <p:nvGrpSpPr>
          <p:cNvPr id="25" name="Group 21"/>
          <p:cNvGrpSpPr>
            <a:grpSpLocks/>
          </p:cNvGrpSpPr>
          <p:nvPr/>
        </p:nvGrpSpPr>
        <p:grpSpPr bwMode="auto">
          <a:xfrm>
            <a:off x="2926080" y="1149407"/>
            <a:ext cx="2103120" cy="4873625"/>
            <a:chOff x="2845143" y="1146629"/>
            <a:chExt cx="3145680" cy="4688113"/>
          </a:xfrm>
        </p:grpSpPr>
        <p:sp>
          <p:nvSpPr>
            <p:cNvPr id="27" name="Oval 26"/>
            <p:cNvSpPr/>
            <p:nvPr/>
          </p:nvSpPr>
          <p:spPr>
            <a:xfrm>
              <a:off x="2845143" y="4121747"/>
              <a:ext cx="2233889" cy="171299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E1"/>
                </a:solidFill>
              </a:endParaRPr>
            </a:p>
          </p:txBody>
        </p:sp>
        <p:sp>
          <p:nvSpPr>
            <p:cNvPr id="30" name="Oval 29"/>
            <p:cNvSpPr/>
            <p:nvPr/>
          </p:nvSpPr>
          <p:spPr>
            <a:xfrm>
              <a:off x="3255449" y="1146629"/>
              <a:ext cx="2735374" cy="226705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E1"/>
                </a:solidFill>
              </a:endParaRPr>
            </a:p>
          </p:txBody>
        </p:sp>
        <p:cxnSp>
          <p:nvCxnSpPr>
            <p:cNvPr id="32" name="Straight Connector 31"/>
            <p:cNvCxnSpPr>
              <a:stCxn id="27" idx="0"/>
              <a:endCxn id="30" idx="3"/>
            </p:cNvCxnSpPr>
            <p:nvPr/>
          </p:nvCxnSpPr>
          <p:spPr>
            <a:xfrm flipH="1" flipV="1">
              <a:off x="3656036" y="3081684"/>
              <a:ext cx="306051" cy="104006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37" name="Title 3"/>
          <p:cNvSpPr txBox="1">
            <a:spLocks/>
          </p:cNvSpPr>
          <p:nvPr/>
        </p:nvSpPr>
        <p:spPr>
          <a:xfrm>
            <a:off x="533400" y="609600"/>
            <a:ext cx="7162800" cy="941388"/>
          </a:xfrm>
          <a:prstGeom prst="rect">
            <a:avLst/>
          </a:prstGeom>
        </p:spPr>
        <p:txBody>
          <a:bodyPr>
            <a:normAutofit/>
          </a:bodyPr>
          <a:lstStyle/>
          <a:p>
            <a:pPr fontAlgn="auto">
              <a:spcAft>
                <a:spcPts val="0"/>
              </a:spcAft>
              <a:defRPr/>
            </a:pPr>
            <a:r>
              <a:rPr lang="en-US" sz="2800" b="1" kern="0" dirty="0">
                <a:solidFill>
                  <a:schemeClr val="tx2"/>
                </a:solidFill>
                <a:latin typeface="+mn-lt"/>
                <a:ea typeface="+mj-ea"/>
                <a:cs typeface="+mj-cs"/>
              </a:rPr>
              <a:t>Hodgkin-Huxley </a:t>
            </a:r>
            <a:r>
              <a:rPr lang="en-US" sz="2800" b="1" kern="0" dirty="0" smtClean="0">
                <a:solidFill>
                  <a:schemeClr val="tx2"/>
                </a:solidFill>
                <a:latin typeface="+mn-lt"/>
                <a:ea typeface="+mj-ea"/>
                <a:cs typeface="+mj-cs"/>
              </a:rPr>
              <a:t>Model --- A Useful Clue</a:t>
            </a:r>
            <a:endParaRPr lang="en-US" sz="2800" b="1" kern="0" dirty="0">
              <a:solidFill>
                <a:schemeClr val="tx2"/>
              </a:solidFill>
              <a:latin typeface="+mn-lt"/>
              <a:ea typeface="+mj-ea"/>
              <a:cs typeface="+mj-cs"/>
            </a:endParaRPr>
          </a:p>
        </p:txBody>
      </p:sp>
      <p:grpSp>
        <p:nvGrpSpPr>
          <p:cNvPr id="57" name="Group 31"/>
          <p:cNvGrpSpPr>
            <a:grpSpLocks/>
          </p:cNvGrpSpPr>
          <p:nvPr/>
        </p:nvGrpSpPr>
        <p:grpSpPr bwMode="auto">
          <a:xfrm>
            <a:off x="2926080" y="1147230"/>
            <a:ext cx="3246121" cy="4850856"/>
            <a:chOff x="3071447" y="1529519"/>
            <a:chExt cx="5255622" cy="4267690"/>
          </a:xfrm>
        </p:grpSpPr>
        <p:sp>
          <p:nvSpPr>
            <p:cNvPr id="58" name="Oval 57"/>
            <p:cNvSpPr/>
            <p:nvPr/>
          </p:nvSpPr>
          <p:spPr>
            <a:xfrm>
              <a:off x="7833583" y="1529519"/>
              <a:ext cx="493486" cy="174975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E1"/>
                </a:solidFill>
              </a:endParaRPr>
            </a:p>
          </p:txBody>
        </p:sp>
        <p:sp>
          <p:nvSpPr>
            <p:cNvPr id="59" name="Oval 58"/>
            <p:cNvSpPr/>
            <p:nvPr/>
          </p:nvSpPr>
          <p:spPr>
            <a:xfrm>
              <a:off x="3071447" y="4230514"/>
              <a:ext cx="2418079" cy="156669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E1"/>
                </a:solidFill>
              </a:endParaRPr>
            </a:p>
          </p:txBody>
        </p:sp>
        <p:cxnSp>
          <p:nvCxnSpPr>
            <p:cNvPr id="60" name="Straight Connector 59"/>
            <p:cNvCxnSpPr>
              <a:stCxn id="59" idx="0"/>
              <a:endCxn id="58" idx="3"/>
            </p:cNvCxnSpPr>
            <p:nvPr/>
          </p:nvCxnSpPr>
          <p:spPr>
            <a:xfrm flipV="1">
              <a:off x="4280486" y="3023031"/>
              <a:ext cx="3625366" cy="120748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8" name="Group 7"/>
          <p:cNvGrpSpPr/>
          <p:nvPr/>
        </p:nvGrpSpPr>
        <p:grpSpPr>
          <a:xfrm>
            <a:off x="152400" y="1133068"/>
            <a:ext cx="8712902" cy="2907088"/>
            <a:chOff x="-684990" y="1097837"/>
            <a:chExt cx="8712902" cy="2907088"/>
          </a:xfrm>
        </p:grpSpPr>
        <p:graphicFrame>
          <p:nvGraphicFramePr>
            <p:cNvPr id="3" name="Object 2"/>
            <p:cNvGraphicFramePr>
              <a:graphicFrameLocks noChangeAspect="1"/>
            </p:cNvGraphicFramePr>
            <p:nvPr>
              <p:extLst>
                <p:ext uri="{D42A27DB-BD31-4B8C-83A1-F6EECF244321}">
                  <p14:modId xmlns:p14="http://schemas.microsoft.com/office/powerpoint/2010/main" val="3579324595"/>
                </p:ext>
              </p:extLst>
            </p:nvPr>
          </p:nvGraphicFramePr>
          <p:xfrm>
            <a:off x="-684990" y="1097837"/>
            <a:ext cx="8151812" cy="2568575"/>
          </p:xfrm>
          <a:graphic>
            <a:graphicData uri="http://schemas.openxmlformats.org/presentationml/2006/ole">
              <mc:AlternateContent xmlns:mc="http://schemas.openxmlformats.org/markup-compatibility/2006">
                <mc:Choice xmlns:v="urn:schemas-microsoft-com:vml" Requires="v">
                  <p:oleObj spid="_x0000_s16538" name="Equation" r:id="rId6" imgW="4190760" imgH="1320480" progId="Equation.3">
                    <p:embed/>
                  </p:oleObj>
                </mc:Choice>
                <mc:Fallback>
                  <p:oleObj name="Equation" r:id="rId6" imgW="4190760" imgH="1320480" progId="Equation.3">
                    <p:embed/>
                    <p:pic>
                      <p:nvPicPr>
                        <p:cNvPr id="0" name="Object 1"/>
                        <p:cNvPicPr>
                          <a:picLocks noChangeAspect="1" noChangeArrowheads="1"/>
                        </p:cNvPicPr>
                        <p:nvPr/>
                      </p:nvPicPr>
                      <p:blipFill>
                        <a:blip r:embed="rId7"/>
                        <a:srcRect/>
                        <a:stretch>
                          <a:fillRect/>
                        </a:stretch>
                      </p:blipFill>
                      <p:spPr bwMode="auto">
                        <a:xfrm>
                          <a:off x="-684990" y="1097837"/>
                          <a:ext cx="8151812" cy="2568575"/>
                        </a:xfrm>
                        <a:prstGeom prst="rect">
                          <a:avLst/>
                        </a:prstGeom>
                        <a:solidFill>
                          <a:schemeClr val="accent5">
                            <a:lumMod val="75000"/>
                          </a:schemeClr>
                        </a:solidFill>
                        <a:ln w="38100">
                          <a:solidFill>
                            <a:schemeClr val="accent5">
                              <a:lumMod val="25000"/>
                            </a:schemeClr>
                          </a:solidFill>
                          <a:miter lim="800000"/>
                          <a:headEnd/>
                          <a:tailEnd/>
                        </a:ln>
                      </p:spPr>
                    </p:pic>
                  </p:oleObj>
                </mc:Fallback>
              </mc:AlternateContent>
            </a:graphicData>
          </a:graphic>
        </p:graphicFrame>
        <p:sp>
          <p:nvSpPr>
            <p:cNvPr id="6" name="Right Arrow 5"/>
            <p:cNvSpPr/>
            <p:nvPr/>
          </p:nvSpPr>
          <p:spPr>
            <a:xfrm rot="13530544">
              <a:off x="7514502" y="3491516"/>
              <a:ext cx="715873" cy="31094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9" name="Object 8"/>
          <p:cNvGraphicFramePr>
            <a:graphicFrameLocks noChangeAspect="1"/>
          </p:cNvGraphicFramePr>
          <p:nvPr>
            <p:extLst>
              <p:ext uri="{D42A27DB-BD31-4B8C-83A1-F6EECF244321}">
                <p14:modId xmlns:p14="http://schemas.microsoft.com/office/powerpoint/2010/main" val="853384283"/>
              </p:ext>
            </p:extLst>
          </p:nvPr>
        </p:nvGraphicFramePr>
        <p:xfrm>
          <a:off x="5715000" y="4056038"/>
          <a:ext cx="3276600" cy="2425700"/>
        </p:xfrm>
        <a:graphic>
          <a:graphicData uri="http://schemas.openxmlformats.org/presentationml/2006/ole">
            <mc:AlternateContent xmlns:mc="http://schemas.openxmlformats.org/markup-compatibility/2006">
              <mc:Choice xmlns:v="urn:schemas-microsoft-com:vml" Requires="v">
                <p:oleObj spid="_x0000_s16539" name="Equation" r:id="rId8" imgW="1854000" imgH="1371600" progId="Equation.3">
                  <p:embed/>
                </p:oleObj>
              </mc:Choice>
              <mc:Fallback>
                <p:oleObj name="Equation" r:id="rId8" imgW="1854000" imgH="1371600" progId="Equation.3">
                  <p:embed/>
                  <p:pic>
                    <p:nvPicPr>
                      <p:cNvPr id="0" name="Object 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715000" y="4056038"/>
                        <a:ext cx="3276600" cy="2425700"/>
                      </a:xfrm>
                      <a:prstGeom prst="rect">
                        <a:avLst/>
                      </a:prstGeom>
                      <a:solidFill>
                        <a:srgbClr val="CCCCFF"/>
                      </a:solidFill>
                      <a:ln w="38100">
                        <a:solidFill>
                          <a:srgbClr val="6600FF"/>
                        </a:solidFill>
                        <a:miter lim="800000"/>
                        <a:headEnd/>
                        <a:tailEnd/>
                      </a:ln>
                    </p:spPr>
                  </p:pic>
                </p:oleObj>
              </mc:Fallback>
            </mc:AlternateContent>
          </a:graphicData>
        </a:graphic>
      </p:graphicFrame>
    </p:spTree>
    <p:extLst>
      <p:ext uri="{BB962C8B-B14F-4D97-AF65-F5344CB8AC3E}">
        <p14:creationId xmlns:p14="http://schemas.microsoft.com/office/powerpoint/2010/main" val="3654954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Layers">
  <a:themeElements>
    <a:clrScheme name="Layers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fontScheme name="Layers">
      <a:majorFont>
        <a:latin typeface="Times New Roman"/>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ayers 1">
        <a:dk1>
          <a:srgbClr val="993300"/>
        </a:dk1>
        <a:lt1>
          <a:srgbClr val="CCCCCC"/>
        </a:lt1>
        <a:dk2>
          <a:srgbClr val="000000"/>
        </a:dk2>
        <a:lt2>
          <a:srgbClr val="FFFFFF"/>
        </a:lt2>
        <a:accent1>
          <a:srgbClr val="576F2B"/>
        </a:accent1>
        <a:accent2>
          <a:srgbClr val="666699"/>
        </a:accent2>
        <a:accent3>
          <a:srgbClr val="AAAAAA"/>
        </a:accent3>
        <a:accent4>
          <a:srgbClr val="AEAEAE"/>
        </a:accent4>
        <a:accent5>
          <a:srgbClr val="B4BBAC"/>
        </a:accent5>
        <a:accent6>
          <a:srgbClr val="5C5C8A"/>
        </a:accent6>
        <a:hlink>
          <a:srgbClr val="993300"/>
        </a:hlink>
        <a:folHlink>
          <a:srgbClr val="CC9900"/>
        </a:folHlink>
      </a:clrScheme>
      <a:clrMap bg1="dk2" tx1="lt1" bg2="dk1" tx2="lt2" accent1="accent1" accent2="accent2" accent3="accent3" accent4="accent4" accent5="accent5" accent6="accent6" hlink="hlink" folHlink="folHlink"/>
    </a:extraClrScheme>
    <a:extraClrScheme>
      <a:clrScheme name="Layers 2">
        <a:dk1>
          <a:srgbClr val="993300"/>
        </a:dk1>
        <a:lt1>
          <a:srgbClr val="CCCCCC"/>
        </a:lt1>
        <a:dk2>
          <a:srgbClr val="330000"/>
        </a:dk2>
        <a:lt2>
          <a:srgbClr val="FFFFFF"/>
        </a:lt2>
        <a:accent1>
          <a:srgbClr val="996633"/>
        </a:accent1>
        <a:accent2>
          <a:srgbClr val="FF0000"/>
        </a:accent2>
        <a:accent3>
          <a:srgbClr val="ADAAAA"/>
        </a:accent3>
        <a:accent4>
          <a:srgbClr val="AEAEAE"/>
        </a:accent4>
        <a:accent5>
          <a:srgbClr val="CAB8AD"/>
        </a:accent5>
        <a:accent6>
          <a:srgbClr val="E70000"/>
        </a:accent6>
        <a:hlink>
          <a:srgbClr val="FF3300"/>
        </a:hlink>
        <a:folHlink>
          <a:srgbClr val="CC9933"/>
        </a:folHlink>
      </a:clrScheme>
      <a:clrMap bg1="dk2" tx1="lt1" bg2="dk1" tx2="lt2" accent1="accent1" accent2="accent2" accent3="accent3" accent4="accent4" accent5="accent5" accent6="accent6" hlink="hlink" folHlink="folHlink"/>
    </a:extraClrScheme>
    <a:extraClrScheme>
      <a:clrScheme name="Layers 3">
        <a:dk1>
          <a:srgbClr val="79788A"/>
        </a:dk1>
        <a:lt1>
          <a:srgbClr val="FFFFFF"/>
        </a:lt1>
        <a:dk2>
          <a:srgbClr val="21203C"/>
        </a:dk2>
        <a:lt2>
          <a:srgbClr val="FFFFCC"/>
        </a:lt2>
        <a:accent1>
          <a:srgbClr val="476077"/>
        </a:accent1>
        <a:accent2>
          <a:srgbClr val="676C5A"/>
        </a:accent2>
        <a:accent3>
          <a:srgbClr val="ABABAF"/>
        </a:accent3>
        <a:accent4>
          <a:srgbClr val="DADADA"/>
        </a:accent4>
        <a:accent5>
          <a:srgbClr val="B1B6BD"/>
        </a:accent5>
        <a:accent6>
          <a:srgbClr val="5D6151"/>
        </a:accent6>
        <a:hlink>
          <a:srgbClr val="666699"/>
        </a:hlink>
        <a:folHlink>
          <a:srgbClr val="8CB0A2"/>
        </a:folHlink>
      </a:clrScheme>
      <a:clrMap bg1="dk2" tx1="lt1" bg2="dk1" tx2="lt2" accent1="accent1" accent2="accent2" accent3="accent3" accent4="accent4" accent5="accent5" accent6="accent6" hlink="hlink" folHlink="folHlink"/>
    </a:extraClrScheme>
    <a:extraClrScheme>
      <a:clrScheme name="Layers 4">
        <a:dk1>
          <a:srgbClr val="455B41"/>
        </a:dk1>
        <a:lt1>
          <a:srgbClr val="FFFFCC"/>
        </a:lt1>
        <a:dk2>
          <a:srgbClr val="79A994"/>
        </a:dk2>
        <a:lt2>
          <a:srgbClr val="FFFFCC"/>
        </a:lt2>
        <a:accent1>
          <a:srgbClr val="517087"/>
        </a:accent1>
        <a:accent2>
          <a:srgbClr val="666699"/>
        </a:accent2>
        <a:accent3>
          <a:srgbClr val="BED1C8"/>
        </a:accent3>
        <a:accent4>
          <a:srgbClr val="DADAAE"/>
        </a:accent4>
        <a:accent5>
          <a:srgbClr val="B3BBC3"/>
        </a:accent5>
        <a:accent6>
          <a:srgbClr val="5C5C8A"/>
        </a:accent6>
        <a:hlink>
          <a:srgbClr val="993300"/>
        </a:hlink>
        <a:folHlink>
          <a:srgbClr val="A4AF6B"/>
        </a:folHlink>
      </a:clrScheme>
      <a:clrMap bg1="dk2" tx1="lt1" bg2="dk1" tx2="lt2" accent1="accent1" accent2="accent2" accent3="accent3" accent4="accent4" accent5="accent5" accent6="accent6" hlink="hlink" folHlink="folHlink"/>
    </a:extraClrScheme>
    <a:extraClrScheme>
      <a:clrScheme name="Layers 5">
        <a:dk1>
          <a:srgbClr val="330000"/>
        </a:dk1>
        <a:lt1>
          <a:srgbClr val="FF9900"/>
        </a:lt1>
        <a:dk2>
          <a:srgbClr val="FFFFFF"/>
        </a:dk2>
        <a:lt2>
          <a:srgbClr val="8B3111"/>
        </a:lt2>
        <a:accent1>
          <a:srgbClr val="DD6D07"/>
        </a:accent1>
        <a:accent2>
          <a:srgbClr val="CC9900"/>
        </a:accent2>
        <a:accent3>
          <a:srgbClr val="FFCAAA"/>
        </a:accent3>
        <a:accent4>
          <a:srgbClr val="2A0000"/>
        </a:accent4>
        <a:accent5>
          <a:srgbClr val="EBBAAA"/>
        </a:accent5>
        <a:accent6>
          <a:srgbClr val="B98A00"/>
        </a:accent6>
        <a:hlink>
          <a:srgbClr val="CC3300"/>
        </a:hlink>
        <a:folHlink>
          <a:srgbClr val="CCCC66"/>
        </a:folHlink>
      </a:clrScheme>
      <a:clrMap bg1="lt1" tx1="dk1" bg2="lt2" tx2="dk2" accent1="accent1" accent2="accent2" accent3="accent3" accent4="accent4" accent5="accent5" accent6="accent6" hlink="hlink" folHlink="folHlink"/>
    </a:extraClrScheme>
    <a:extraClrScheme>
      <a:clrScheme name="Layers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Layers 7">
        <a:dk1>
          <a:srgbClr val="000000"/>
        </a:dk1>
        <a:lt1>
          <a:srgbClr val="FFFFFF"/>
        </a:lt1>
        <a:dk2>
          <a:srgbClr val="000000"/>
        </a:dk2>
        <a:lt2>
          <a:srgbClr val="891411"/>
        </a:lt2>
        <a:accent1>
          <a:srgbClr val="4F917E"/>
        </a:accent1>
        <a:accent2>
          <a:srgbClr val="CC9900"/>
        </a:accent2>
        <a:accent3>
          <a:srgbClr val="FFFFFF"/>
        </a:accent3>
        <a:accent4>
          <a:srgbClr val="000000"/>
        </a:accent4>
        <a:accent5>
          <a:srgbClr val="B2C7C0"/>
        </a:accent5>
        <a:accent6>
          <a:srgbClr val="B98A00"/>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Layers 8">
        <a:dk1>
          <a:srgbClr val="000000"/>
        </a:dk1>
        <a:lt1>
          <a:srgbClr val="FFFFFF"/>
        </a:lt1>
        <a:dk2>
          <a:srgbClr val="CC0000"/>
        </a:dk2>
        <a:lt2>
          <a:srgbClr val="999966"/>
        </a:lt2>
        <a:accent1>
          <a:srgbClr val="CCCCCC"/>
        </a:accent1>
        <a:accent2>
          <a:srgbClr val="CCCC66"/>
        </a:accent2>
        <a:accent3>
          <a:srgbClr val="FFFFFF"/>
        </a:accent3>
        <a:accent4>
          <a:srgbClr val="000000"/>
        </a:accent4>
        <a:accent5>
          <a:srgbClr val="E2E2E2"/>
        </a:accent5>
        <a:accent6>
          <a:srgbClr val="B9B95C"/>
        </a:accent6>
        <a:hlink>
          <a:srgbClr val="666699"/>
        </a:hlink>
        <a:folHlink>
          <a:srgbClr val="CCCC99"/>
        </a:folHlink>
      </a:clrScheme>
      <a:clrMap bg1="lt1" tx1="dk1" bg2="lt2" tx2="dk2" accent1="accent1" accent2="accent2" accent3="accent3" accent4="accent4" accent5="accent5" accent6="accent6" hlink="hlink" folHlink="folHlink"/>
    </a:extraClrScheme>
    <a:extraClrScheme>
      <a:clrScheme name="Layers 9">
        <a:dk1>
          <a:srgbClr val="000000"/>
        </a:dk1>
        <a:lt1>
          <a:srgbClr val="FFFFFF"/>
        </a:lt1>
        <a:dk2>
          <a:srgbClr val="FF0000"/>
        </a:dk2>
        <a:lt2>
          <a:srgbClr val="009999"/>
        </a:lt2>
        <a:accent1>
          <a:srgbClr val="C7B505"/>
        </a:accent1>
        <a:accent2>
          <a:srgbClr val="FFFF66"/>
        </a:accent2>
        <a:accent3>
          <a:srgbClr val="FFFFFF"/>
        </a:accent3>
        <a:accent4>
          <a:srgbClr val="000000"/>
        </a:accent4>
        <a:accent5>
          <a:srgbClr val="E0D7AA"/>
        </a:accent5>
        <a:accent6>
          <a:srgbClr val="E7E75C"/>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Layers 10">
        <a:dk1>
          <a:srgbClr val="000000"/>
        </a:dk1>
        <a:lt1>
          <a:srgbClr val="FFFFFF"/>
        </a:lt1>
        <a:dk2>
          <a:srgbClr val="660033"/>
        </a:dk2>
        <a:lt2>
          <a:srgbClr val="666699"/>
        </a:lt2>
        <a:accent1>
          <a:srgbClr val="95A3D1"/>
        </a:accent1>
        <a:accent2>
          <a:srgbClr val="FFFF66"/>
        </a:accent2>
        <a:accent3>
          <a:srgbClr val="FFFFFF"/>
        </a:accent3>
        <a:accent4>
          <a:srgbClr val="000000"/>
        </a:accent4>
        <a:accent5>
          <a:srgbClr val="C8CEE5"/>
        </a:accent5>
        <a:accent6>
          <a:srgbClr val="E7E75C"/>
        </a:accent6>
        <a:hlink>
          <a:srgbClr val="5A84D8"/>
        </a:hlink>
        <a:folHlink>
          <a:srgbClr val="CCCC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57794</TotalTime>
  <Words>2935</Words>
  <Application>Microsoft Office PowerPoint</Application>
  <PresentationFormat>On-screen Show (4:3)</PresentationFormat>
  <Paragraphs>239</Paragraphs>
  <Slides>43</Slides>
  <Notes>21</Notes>
  <HiddenSlides>5</HiddenSlides>
  <MMClips>1</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43</vt:i4>
      </vt:variant>
    </vt:vector>
  </HeadingPairs>
  <TitlesOfParts>
    <vt:vector size="51" baseType="lpstr">
      <vt:lpstr>Arial</vt:lpstr>
      <vt:lpstr>Arial Black</vt:lpstr>
      <vt:lpstr>Calibri</vt:lpstr>
      <vt:lpstr>Symbol</vt:lpstr>
      <vt:lpstr>Times New Roman</vt:lpstr>
      <vt:lpstr>Wingdings</vt:lpstr>
      <vt:lpstr>Layers</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Our  Circuit  Models</vt:lpstr>
      <vt:lpstr>Our  Circuit  Models</vt:lpstr>
      <vt:lpstr>Our  Circuit  Models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Metastability and Plasticity</vt:lpstr>
      <vt:lpstr>Metastability and Plasticity</vt:lpstr>
      <vt:lpstr>PowerPoint Presentation</vt:lpstr>
      <vt:lpstr>PowerPoint Presentation</vt:lpstr>
      <vt:lpstr>PowerPoint Presentation</vt:lpstr>
      <vt:lpstr>Saltatory Conduction along Myelinated Axon with Multiple Nodes</vt:lpstr>
      <vt:lpstr>Signal  Transduction  along  Axons</vt:lpstr>
      <vt:lpstr>PowerPoint Presentation</vt:lpstr>
      <vt:lpstr>PowerPoint Presentation</vt:lpstr>
      <vt:lpstr>Circuit  Equations  of  Individual  Node</vt:lpstr>
      <vt:lpstr>Coupled  Equations  for  Neighboring  Nodes</vt:lpstr>
      <vt:lpstr>The  General  Case  for  N  Nodes</vt:lpstr>
      <vt:lpstr>PowerPoint Presentation</vt:lpstr>
      <vt:lpstr>PowerPoint Presentation</vt:lpstr>
      <vt:lpstr>Transmission Speed</vt:lpstr>
      <vt:lpstr>PowerPoint Presentation</vt:lpstr>
      <vt:lpstr>PowerPoint Presentation</vt:lpstr>
      <vt:lpstr>PowerPoint Presentation</vt:lpstr>
      <vt:lpstr>PowerPoint Presentation</vt:lpstr>
    </vt:vector>
  </TitlesOfParts>
  <Company>University of Nebraska Lincoln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bdeng</dc:creator>
  <cp:lastModifiedBy>Bo Deng</cp:lastModifiedBy>
  <cp:revision>596</cp:revision>
  <dcterms:created xsi:type="dcterms:W3CDTF">2004-10-04T20:08:44Z</dcterms:created>
  <dcterms:modified xsi:type="dcterms:W3CDTF">2014-09-08T17:50:00Z</dcterms:modified>
</cp:coreProperties>
</file>