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0" r:id="rId3"/>
    <p:sldId id="284" r:id="rId4"/>
    <p:sldId id="271" r:id="rId5"/>
    <p:sldId id="273" r:id="rId6"/>
    <p:sldId id="285" r:id="rId7"/>
    <p:sldId id="259" r:id="rId8"/>
    <p:sldId id="266" r:id="rId9"/>
    <p:sldId id="275" r:id="rId10"/>
    <p:sldId id="278" r:id="rId11"/>
    <p:sldId id="280" r:id="rId12"/>
    <p:sldId id="265" r:id="rId13"/>
    <p:sldId id="268" r:id="rId14"/>
    <p:sldId id="267" r:id="rId15"/>
    <p:sldId id="264" r:id="rId16"/>
    <p:sldId id="257" r:id="rId17"/>
    <p:sldId id="260" r:id="rId18"/>
    <p:sldId id="262" r:id="rId19"/>
    <p:sldId id="258" r:id="rId20"/>
    <p:sldId id="263" r:id="rId21"/>
    <p:sldId id="288" r:id="rId22"/>
    <p:sldId id="282" r:id="rId23"/>
    <p:sldId id="286" r:id="rId24"/>
    <p:sldId id="287" r:id="rId25"/>
    <p:sldId id="272" r:id="rId26"/>
    <p:sldId id="277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  <a:srgbClr val="CC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556" autoAdjust="0"/>
  </p:normalViewPr>
  <p:slideViewPr>
    <p:cSldViewPr>
      <p:cViewPr>
        <p:scale>
          <a:sx n="77" d="100"/>
          <a:sy n="77" d="100"/>
        </p:scale>
        <p:origin x="-30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Plants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Sheet1!$A$2:$A$5</c:f>
              <c:strCache>
                <c:ptCount val="4"/>
                <c:pt idx="0">
                  <c:v>Unimodal</c:v>
                </c:pt>
                <c:pt idx="1">
                  <c:v>Positive Correlation</c:v>
                </c:pt>
                <c:pt idx="2">
                  <c:v>Negative Correlation</c:v>
                </c:pt>
                <c:pt idx="3">
                  <c:v>Insignificant Correlation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8</c:v>
                </c:pt>
                <c:pt idx="3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Animals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Unimodal</c:v>
                </c:pt>
                <c:pt idx="1">
                  <c:v>Positive Correlation</c:v>
                </c:pt>
                <c:pt idx="2">
                  <c:v>Negative Correlation</c:v>
                </c:pt>
                <c:pt idx="3">
                  <c:v>Insignificant Correlation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4</c:v>
                </c:pt>
                <c:pt idx="3">
                  <c:v>14.4</c:v>
                </c:pt>
              </c:numCache>
            </c:numRef>
          </c:val>
        </c:ser>
        <c:overlap val="100"/>
        <c:axId val="69619712"/>
        <c:axId val="69621248"/>
      </c:barChart>
      <c:catAx>
        <c:axId val="69619712"/>
        <c:scaling>
          <c:orientation val="minMax"/>
        </c:scaling>
        <c:axPos val="b"/>
        <c:tickLblPos val="nextTo"/>
        <c:crossAx val="69621248"/>
        <c:crosses val="autoZero"/>
        <c:auto val="1"/>
        <c:lblAlgn val="ctr"/>
        <c:lblOffset val="100"/>
      </c:catAx>
      <c:valAx>
        <c:axId val="69621248"/>
        <c:scaling>
          <c:orientation val="minMax"/>
        </c:scaling>
        <c:axPos val="l"/>
        <c:majorGridlines/>
        <c:numFmt formatCode="General" sourceLinked="1"/>
        <c:tickLblPos val="nextTo"/>
        <c:crossAx val="6961971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Plants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Sheet1!$A$2:$A$5</c:f>
              <c:strCache>
                <c:ptCount val="4"/>
                <c:pt idx="0">
                  <c:v>Unimodal</c:v>
                </c:pt>
                <c:pt idx="1">
                  <c:v>Positive Correlation</c:v>
                </c:pt>
                <c:pt idx="2">
                  <c:v>Negative Correlation</c:v>
                </c:pt>
                <c:pt idx="3">
                  <c:v>Insignificant Correlation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8</c:v>
                </c:pt>
                <c:pt idx="3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Animals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Unimodal</c:v>
                </c:pt>
                <c:pt idx="1">
                  <c:v>Positive Correlation</c:v>
                </c:pt>
                <c:pt idx="2">
                  <c:v>Negative Correlation</c:v>
                </c:pt>
                <c:pt idx="3">
                  <c:v>Insignificant Correlation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4</c:v>
                </c:pt>
                <c:pt idx="3">
                  <c:v>14.4</c:v>
                </c:pt>
              </c:numCache>
            </c:numRef>
          </c:val>
        </c:ser>
        <c:overlap val="100"/>
        <c:axId val="86714624"/>
        <c:axId val="86732800"/>
      </c:barChart>
      <c:catAx>
        <c:axId val="86714624"/>
        <c:scaling>
          <c:orientation val="minMax"/>
        </c:scaling>
        <c:axPos val="b"/>
        <c:tickLblPos val="nextTo"/>
        <c:crossAx val="86732800"/>
        <c:crosses val="autoZero"/>
        <c:auto val="1"/>
        <c:lblAlgn val="ctr"/>
        <c:lblOffset val="100"/>
      </c:catAx>
      <c:valAx>
        <c:axId val="86732800"/>
        <c:scaling>
          <c:orientation val="minMax"/>
        </c:scaling>
        <c:axPos val="l"/>
        <c:majorGridlines/>
        <c:numFmt formatCode="General" sourceLinked="1"/>
        <c:tickLblPos val="nextTo"/>
        <c:crossAx val="8671462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250C-0318-496E-A228-429D87F4148A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125E-E30C-46B3-A665-378266AE9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36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3.png"/><Relationship Id="rId7" Type="http://schemas.openxmlformats.org/officeDocument/2006/relationships/image" Target="../media/image1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3.png"/><Relationship Id="rId7" Type="http://schemas.openxmlformats.org/officeDocument/2006/relationships/image" Target="../media/image1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6629400" cy="2666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Simulating Biodiversity </a:t>
            </a:r>
            <a:br>
              <a:rPr lang="en-US" dirty="0" smtClean="0"/>
            </a:br>
            <a:r>
              <a:rPr lang="en-US" dirty="0" smtClean="0"/>
              <a:t>     ---- from random mutation</a:t>
            </a:r>
            <a:br>
              <a:rPr lang="en-US" dirty="0" smtClean="0"/>
            </a:br>
            <a:r>
              <a:rPr lang="en-US" dirty="0" smtClean="0"/>
              <a:t>            to natural selection </a:t>
            </a:r>
            <a:br>
              <a:rPr lang="en-US" dirty="0" smtClean="0"/>
            </a:br>
            <a:r>
              <a:rPr lang="en-US" dirty="0" smtClean="0"/>
              <a:t>            to ecological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2819400" cy="1295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Bo Deng</a:t>
            </a:r>
          </a:p>
          <a:p>
            <a:pPr algn="l"/>
            <a:r>
              <a:rPr lang="en-US" sz="2400" dirty="0" smtClean="0"/>
              <a:t>Dept. of Math. UNL</a:t>
            </a:r>
          </a:p>
          <a:p>
            <a:pPr algn="l"/>
            <a:r>
              <a:rPr lang="en-US" sz="2400" dirty="0" smtClean="0"/>
              <a:t>Sept. ‘09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 err="1" smtClean="0">
                <a:solidFill>
                  <a:srgbClr val="0000FF"/>
                </a:solidFill>
              </a:rPr>
              <a:t>Matlab</a:t>
            </a:r>
            <a:r>
              <a:rPr lang="en-US" dirty="0" smtClean="0">
                <a:solidFill>
                  <a:srgbClr val="0000FF"/>
                </a:solidFill>
              </a:rPr>
              <a:t> syntax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3581400" cy="543711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67000"/>
            <a:ext cx="6261652" cy="533400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276600"/>
            <a:ext cx="5206448" cy="5334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81200"/>
            <a:ext cx="8096738" cy="533400"/>
          </a:xfrm>
          <a:prstGeom prst="rect">
            <a:avLst/>
          </a:prstGeom>
          <a:noFill/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9" y="3962400"/>
            <a:ext cx="4282961" cy="381000"/>
          </a:xfrm>
          <a:prstGeom prst="rect">
            <a:avLst/>
          </a:prstGeom>
          <a:noFill/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419600"/>
            <a:ext cx="4572000" cy="463463"/>
          </a:xfrm>
          <a:prstGeom prst="rect">
            <a:avLst/>
          </a:prstGeom>
          <a:noFill/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4534930" cy="457200"/>
          </a:xfrm>
          <a:prstGeom prst="rect">
            <a:avLst/>
          </a:prstGeom>
          <a:noFill/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34000" y="5486400"/>
            <a:ext cx="1219200" cy="4572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etc.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486400"/>
            <a:ext cx="3324225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696200" cy="457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4,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100,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100,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50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7696199" cy="3886202"/>
        </p:xfrm>
        <a:graphic>
          <a:graphicData uri="http://schemas.openxmlformats.org/drawingml/2006/table">
            <a:tbl>
              <a:tblPr/>
              <a:tblGrid>
                <a:gridCol w="1064128"/>
                <a:gridCol w="761767"/>
                <a:gridCol w="708516"/>
                <a:gridCol w="1137236"/>
                <a:gridCol w="1068641"/>
                <a:gridCol w="919717"/>
                <a:gridCol w="1116477"/>
                <a:gridCol w="919717"/>
              </a:tblGrid>
              <a:tr h="31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Resource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Herbivore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Carnivore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35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35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43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0.01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57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0.01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43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43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57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57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 Math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 Math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81200"/>
            <a:ext cx="228600" cy="381000"/>
          </a:xfrm>
          <a:prstGeom prst="rect">
            <a:avLst/>
          </a:prstGeom>
          <a:noFill/>
        </p:spPr>
      </p:pic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353568" cy="304800"/>
          </a:xfrm>
          <a:prstGeom prst="rect">
            <a:avLst/>
          </a:prstGeom>
          <a:noFill/>
        </p:spPr>
      </p:pic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514600"/>
            <a:ext cx="268224" cy="304800"/>
          </a:xfrm>
          <a:prstGeom prst="rect">
            <a:avLst/>
          </a:prstGeom>
          <a:noFill/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895600"/>
            <a:ext cx="368710" cy="381000"/>
          </a:xfrm>
          <a:prstGeom prst="rect">
            <a:avLst/>
          </a:prstGeom>
          <a:noFill/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895600"/>
            <a:ext cx="381000" cy="393700"/>
          </a:xfrm>
          <a:prstGeom prst="rect">
            <a:avLst/>
          </a:prstGeom>
          <a:noFill/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95600"/>
            <a:ext cx="368710" cy="381000"/>
          </a:xfrm>
          <a:prstGeom prst="rect">
            <a:avLst/>
          </a:prstGeom>
          <a:noFill/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352800"/>
            <a:ext cx="368710" cy="381000"/>
          </a:xfrm>
          <a:prstGeom prst="rect">
            <a:avLst/>
          </a:prstGeom>
          <a:noFill/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429000"/>
            <a:ext cx="457200" cy="304800"/>
          </a:xfrm>
          <a:prstGeom prst="rect">
            <a:avLst/>
          </a:prstGeom>
          <a:noFill/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52800"/>
            <a:ext cx="368710" cy="381000"/>
          </a:xfrm>
          <a:prstGeom prst="rect">
            <a:avLst/>
          </a:prstGeom>
          <a:noFill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429000"/>
            <a:ext cx="475488" cy="304800"/>
          </a:xfrm>
          <a:prstGeom prst="rect">
            <a:avLst/>
          </a:prstGeom>
          <a:noFill/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352800"/>
            <a:ext cx="381000" cy="393700"/>
          </a:xfrm>
          <a:prstGeom prst="rect">
            <a:avLst/>
          </a:prstGeom>
          <a:noFill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810000"/>
            <a:ext cx="368710" cy="381000"/>
          </a:xfrm>
          <a:prstGeom prst="rect">
            <a:avLst/>
          </a:prstGeom>
          <a:noFill/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886200"/>
            <a:ext cx="685800" cy="281066"/>
          </a:xfrm>
          <a:prstGeom prst="rect">
            <a:avLst/>
          </a:prstGeom>
          <a:noFill/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10000"/>
            <a:ext cx="381000" cy="393700"/>
          </a:xfrm>
          <a:prstGeom prst="rect">
            <a:avLst/>
          </a:prstGeom>
          <a:noFill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10000"/>
            <a:ext cx="381000" cy="393700"/>
          </a:xfrm>
          <a:prstGeom prst="rect">
            <a:avLst/>
          </a:prstGeom>
          <a:noFill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267200"/>
            <a:ext cx="381000" cy="381000"/>
          </a:xfrm>
          <a:prstGeom prst="rect">
            <a:avLst/>
          </a:prstGeom>
          <a:noFill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267200"/>
            <a:ext cx="381000" cy="381000"/>
          </a:xfrm>
          <a:prstGeom prst="rect">
            <a:avLst/>
          </a:prstGeom>
          <a:noFill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267200"/>
            <a:ext cx="457200" cy="304800"/>
          </a:xfrm>
          <a:prstGeom prst="rect">
            <a:avLst/>
          </a:prstGeom>
          <a:noFill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267200"/>
            <a:ext cx="381000" cy="3810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724400"/>
            <a:ext cx="457200" cy="393700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724400"/>
            <a:ext cx="457200" cy="393700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724400"/>
            <a:ext cx="442452" cy="38100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5181600"/>
            <a:ext cx="356419" cy="381000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181600"/>
            <a:ext cx="475488" cy="3048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181600"/>
            <a:ext cx="356419" cy="381000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181600"/>
            <a:ext cx="381000" cy="407276"/>
          </a:xfrm>
          <a:prstGeom prst="rect">
            <a:avLst/>
          </a:prstGeom>
          <a:noFill/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838200" y="5791200"/>
            <a:ext cx="76962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, e.g.,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,  etc.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943600"/>
            <a:ext cx="3324225" cy="466725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1524000" y="1066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1981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46482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51054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51054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r0Evolution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717" y="1828800"/>
            <a:ext cx="6020283" cy="4525963"/>
          </a:xfrm>
        </p:spPr>
      </p:pic>
      <p:pic>
        <p:nvPicPr>
          <p:cNvPr id="5" name="Content Placeholder 3" descr="figFoodWe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3505199" cy="4343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r02onerun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407" y="2590801"/>
            <a:ext cx="6715594" cy="4267200"/>
          </a:xfrm>
        </p:spPr>
      </p:pic>
      <p:pic>
        <p:nvPicPr>
          <p:cNvPr id="5" name="Content Placeholder 3" descr="figr0Evolutio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352800" cy="252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r0stats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169" y="2819400"/>
            <a:ext cx="6355831" cy="4038600"/>
          </a:xfrm>
        </p:spPr>
      </p:pic>
      <p:pic>
        <p:nvPicPr>
          <p:cNvPr id="5" name="Content Placeholder 3" descr="figr02oneru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3635991" cy="2310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partialr0stats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717" y="2332037"/>
            <a:ext cx="6020283" cy="4525963"/>
          </a:xfrm>
        </p:spPr>
      </p:pic>
      <p:pic>
        <p:nvPicPr>
          <p:cNvPr id="5" name="Content Placeholder 3" descr="figr0stat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733799" cy="237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Effects of inter-specific competitions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0"/>
            <a:ext cx="67056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But when we bear in mind that almost every species would increase </a:t>
            </a:r>
          </a:p>
          <a:p>
            <a:r>
              <a:rPr lang="en-US" dirty="0" smtClean="0"/>
              <a:t>immensely in numbers were it not for other competing species … </a:t>
            </a:r>
          </a:p>
          <a:p>
            <a:r>
              <a:rPr lang="en-US" dirty="0" smtClean="0"/>
              <a:t>		       </a:t>
            </a:r>
            <a:r>
              <a:rPr lang="en-US" dirty="0" smtClean="0">
                <a:solidFill>
                  <a:srgbClr val="0000FF"/>
                </a:solidFill>
              </a:rPr>
              <a:t>Charles Darwin, </a:t>
            </a:r>
            <a:r>
              <a:rPr lang="en-US" i="1" dirty="0" smtClean="0">
                <a:solidFill>
                  <a:srgbClr val="0000FF"/>
                </a:solidFill>
              </a:rPr>
              <a:t>On the Origin of the Species</a:t>
            </a:r>
            <a:endParaRPr lang="en-US" dirty="0"/>
          </a:p>
        </p:txBody>
      </p:sp>
      <p:pic>
        <p:nvPicPr>
          <p:cNvPr id="6" name="Picture 5" descr="figC0CC0r0compar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6480001" cy="41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Effects of intra-specific competitions</a:t>
            </a:r>
            <a:endParaRPr lang="en-US" sz="2400" dirty="0"/>
          </a:p>
        </p:txBody>
      </p:sp>
      <p:pic>
        <p:nvPicPr>
          <p:cNvPr id="7" name="Picture 6" descr="figM0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480001" cy="442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Biomass </a:t>
            </a:r>
            <a:r>
              <a:rPr lang="en-US" sz="2400" dirty="0" err="1" smtClean="0">
                <a:solidFill>
                  <a:prstClr val="black"/>
                </a:solidFill>
              </a:rPr>
              <a:t>v.s</a:t>
            </a:r>
            <a:r>
              <a:rPr lang="en-US" sz="2400" dirty="0" smtClean="0">
                <a:solidFill>
                  <a:prstClr val="black"/>
                </a:solidFill>
              </a:rPr>
              <a:t>. Species Richness</a:t>
            </a:r>
            <a:endParaRPr lang="en-US" dirty="0"/>
          </a:p>
        </p:txBody>
      </p:sp>
      <p:pic>
        <p:nvPicPr>
          <p:cNvPr id="5" name="Content Placeholder 3" descr="figr0stat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4495800" cy="3200400"/>
          </a:xfrm>
          <a:prstGeom prst="rect">
            <a:avLst/>
          </a:prstGeom>
        </p:spPr>
      </p:pic>
      <p:pic>
        <p:nvPicPr>
          <p:cNvPr id="4" name="Content Placeholder 3" descr="figmassstats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3336" y="1524000"/>
            <a:ext cx="4690664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52400" y="3124200"/>
            <a:ext cx="26670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experimenteffects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514599"/>
            <a:ext cx="5486400" cy="4139381"/>
          </a:xfrm>
        </p:spPr>
      </p:pic>
      <p:pic>
        <p:nvPicPr>
          <p:cNvPr id="5" name="Content Placeholder 3" descr="figmassstat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3505200" cy="2391568"/>
          </a:xfrm>
          <a:prstGeom prst="rect">
            <a:avLst/>
          </a:prstGeom>
        </p:spPr>
      </p:pic>
      <p:pic>
        <p:nvPicPr>
          <p:cNvPr id="6" name="Content Placeholder 3" descr="figr0stat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853543" cy="2743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62000" y="3352800"/>
            <a:ext cx="1295400" cy="1219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90600" y="3505200"/>
            <a:ext cx="1524000" cy="1371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4194" y="4266406"/>
            <a:ext cx="16764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991394" y="4266406"/>
            <a:ext cx="16764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4495800"/>
            <a:ext cx="1524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3581400"/>
            <a:ext cx="1981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" y="51054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-456406" y="4266406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3400" y="51054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47800" y="5105400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baseline="-25000" dirty="0" smtClean="0"/>
              <a:t>0</a:t>
            </a:r>
            <a:endParaRPr lang="en-US" sz="1600" baseline="-250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15300" y="4001502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Biomass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572294" y="1409700"/>
            <a:ext cx="28186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953294" y="1409700"/>
            <a:ext cx="28186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371600" y="4953000"/>
            <a:ext cx="457200" cy="1588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 rot="5400000">
            <a:off x="1409700" y="3543300"/>
            <a:ext cx="381000" cy="4572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6200000">
            <a:off x="1447800" y="4114800"/>
            <a:ext cx="381000" cy="381000"/>
          </a:xfrm>
          <a:prstGeom prst="triangl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 flipH="1" flipV="1">
            <a:off x="686594" y="4266406"/>
            <a:ext cx="1675606" cy="79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4343400"/>
            <a:ext cx="1524000" cy="15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228600" y="4038600"/>
            <a:ext cx="914400" cy="1588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/>
      <p:bldP spid="31" grpId="0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42038"/>
            <a:ext cx="6096000" cy="7159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http://www.geo.arizona.edu/Antevs/ecol438/lect03.html#05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5" name="Picture 4" descr="biod_06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2819400" cy="3631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2747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Latitude Diversity Gradient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"/>
            <a:ext cx="5605928" cy="310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58328" y="3276599"/>
            <a:ext cx="3200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Hillebrand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(2004) on 600 studies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div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10000"/>
            <a:ext cx="3733800" cy="25317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partialr0massstats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524000"/>
            <a:ext cx="4358423" cy="3276600"/>
          </a:xfrm>
        </p:spPr>
      </p:pic>
      <p:pic>
        <p:nvPicPr>
          <p:cNvPr id="5" name="Content Placeholder 3" descr="figpartialr0stat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4343400" cy="326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Effect of Species Pool</a:t>
            </a:r>
            <a:endParaRPr lang="en-US" sz="2400" dirty="0"/>
          </a:p>
        </p:txBody>
      </p:sp>
      <p:pic>
        <p:nvPicPr>
          <p:cNvPr id="6" name="Content Placeholder 5" descr="figEffectOfSpeciesPool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449582" cy="3505200"/>
          </a:xfrm>
        </p:spPr>
      </p:pic>
      <p:pic>
        <p:nvPicPr>
          <p:cNvPr id="7" name="Picture 6" descr="EffectOfr0andn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289381" cy="351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632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Species 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is 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in  a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foodweb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if  the  time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average  of  its  per-capita growth  rate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/X  is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positive along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steady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state of  the  web without X.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962400"/>
            <a:ext cx="63246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‘Theorem’: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Without inter-specific competition (c_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=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but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with intra-specific competition (m_0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 all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species will eventually become competitive and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coexist at an equilibrium state as the resources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become sufficiently abundant.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7467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Stable but fragile :</a:t>
            </a:r>
            <a:r>
              <a:rPr lang="en-US" dirty="0" smtClean="0"/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competitive species X is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always competitive in every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subweb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of its community, i.e., the timing of its speciation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or invasion to the web determines its evolutionary success.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590800"/>
            <a:ext cx="6324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Theorem: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Competitive exclusion occurs without intra-specific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competition (m_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=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but  the  model  becomes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pathological  in  which  individual  organisms  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would  have  multiple 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lifes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219200"/>
            <a:ext cx="6324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Theorem: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 competitive species can always invade  the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foodweb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but  a  non-competitive  species  cannot.  With intra-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specific competition (m_0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  competitive species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can always be constructed in theory to invade  a  web.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Assuming the one-life </a:t>
            </a:r>
            <a:r>
              <a:rPr lang="en-US" sz="2800" dirty="0" smtClean="0"/>
              <a:t>rule,  resource abundance is the determining factor for stability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Resources and competitions are the determining factors for </a:t>
            </a:r>
            <a:r>
              <a:rPr lang="en-US" sz="2800" dirty="0" smtClean="0">
                <a:solidFill>
                  <a:srgbClr val="0000FF"/>
                </a:solidFill>
              </a:rPr>
              <a:t>diversity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Diversity  </a:t>
            </a:r>
            <a:r>
              <a:rPr lang="en-US" sz="2800" dirty="0" smtClean="0"/>
              <a:t>and  stability  or productivity  should not bear causal relationship to each other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Because of predation, </a:t>
            </a:r>
            <a:r>
              <a:rPr lang="en-US" sz="2800" dirty="0" smtClean="0">
                <a:solidFill>
                  <a:srgbClr val="0000FF"/>
                </a:solidFill>
              </a:rPr>
              <a:t>diversity loss is </a:t>
            </a:r>
            <a:r>
              <a:rPr lang="en-US" sz="2800" dirty="0" smtClean="0">
                <a:solidFill>
                  <a:srgbClr val="0000FF"/>
                </a:solidFill>
              </a:rPr>
              <a:t>inevitable  even under some ‘best’ circumstances in resource abundance</a:t>
            </a:r>
          </a:p>
        </p:txBody>
      </p:sp>
      <p:pic>
        <p:nvPicPr>
          <p:cNvPr id="4" name="Content Placeholder 3" descr="figr0stat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2400"/>
            <a:ext cx="3244120" cy="2061368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EffectOfr0andn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2400"/>
            <a:ext cx="3276600" cy="2057401"/>
          </a:xfrm>
          <a:prstGeom prst="rect">
            <a:avLst/>
          </a:prstGeom>
          <a:effectLst>
            <a:outerShdw blurRad="254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533400" y="609600"/>
            <a:ext cx="3798333" cy="3188732"/>
            <a:chOff x="762000" y="1828800"/>
            <a:chExt cx="3798333" cy="3188732"/>
          </a:xfrm>
        </p:grpSpPr>
        <p:sp>
          <p:nvSpPr>
            <p:cNvPr id="52" name="Rectangle 51"/>
            <p:cNvSpPr/>
            <p:nvPr/>
          </p:nvSpPr>
          <p:spPr>
            <a:xfrm>
              <a:off x="762000" y="2286000"/>
              <a:ext cx="3200400" cy="228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0600" y="2819400"/>
              <a:ext cx="2743200" cy="1600200"/>
              <a:chOff x="2057400" y="3124200"/>
              <a:chExt cx="3276600" cy="1600200"/>
            </a:xfrm>
          </p:grpSpPr>
          <p:grpSp>
            <p:nvGrpSpPr>
              <p:cNvPr id="16" name="Group 15"/>
              <p:cNvGrpSpPr/>
              <p:nvPr/>
            </p:nvGrpSpPr>
            <p:grpSpPr>
              <a:xfrm flipH="1">
                <a:off x="3962400" y="3733800"/>
                <a:ext cx="685800" cy="990600"/>
                <a:chOff x="3962400" y="3733800"/>
                <a:chExt cx="306388" cy="9144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3962400" y="4114800"/>
                  <a:ext cx="304800" cy="152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077494" y="44569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3772694" y="39235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rot="10800000">
                <a:off x="2057400" y="3962400"/>
                <a:ext cx="1900656" cy="3492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53853" y="4515853"/>
                <a:ext cx="412750" cy="43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2919997" y="3938003"/>
                <a:ext cx="412750" cy="43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 flipH="1">
                <a:off x="4648200" y="3124200"/>
                <a:ext cx="685800" cy="990600"/>
                <a:chOff x="3962400" y="3733800"/>
                <a:chExt cx="306388" cy="9144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10800000">
                  <a:off x="3962400" y="4114800"/>
                  <a:ext cx="304800" cy="152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4077494" y="44569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3772694" y="39235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3962400" y="3124200"/>
                <a:ext cx="685800" cy="990600"/>
                <a:chOff x="3962400" y="3733800"/>
                <a:chExt cx="306388" cy="9144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3962400" y="4114800"/>
                  <a:ext cx="304800" cy="152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077494" y="44569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3772694" y="39235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 flipH="1">
                <a:off x="3124200" y="3124200"/>
                <a:ext cx="457200" cy="990600"/>
                <a:chOff x="3962400" y="3733800"/>
                <a:chExt cx="306388" cy="91440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10800000">
                  <a:off x="3962400" y="4114800"/>
                  <a:ext cx="304800" cy="152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 flipH="1" flipV="1">
                  <a:off x="4077494" y="44569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3772694" y="39235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2438400" y="3124200"/>
                <a:ext cx="685800" cy="990600"/>
                <a:chOff x="3962400" y="3733800"/>
                <a:chExt cx="306388" cy="91440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10800000">
                  <a:off x="3962400" y="4114800"/>
                  <a:ext cx="304800" cy="1524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4077494" y="44569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3772694" y="3923506"/>
                  <a:ext cx="381000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rot="10800000">
                <a:off x="4800600" y="3486150"/>
                <a:ext cx="303220" cy="1143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1639090" y="3542510"/>
                <a:ext cx="838200" cy="15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4658515" y="3342485"/>
                <a:ext cx="285750" cy="15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 flipH="1">
                <a:off x="2743200" y="3200400"/>
                <a:ext cx="303220" cy="400050"/>
                <a:chOff x="4953000" y="3352800"/>
                <a:chExt cx="303220" cy="40005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953000" y="3638550"/>
                  <a:ext cx="303220" cy="1143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810915" y="3494885"/>
                  <a:ext cx="285750" cy="15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2934494" y="3467100"/>
              <a:ext cx="2361406" cy="794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6200000">
              <a:off x="3576954" y="3330796"/>
              <a:ext cx="1597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Evolution   Axis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62000" y="4648200"/>
              <a:ext cx="3276600" cy="1588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600200" y="4648200"/>
              <a:ext cx="1614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Mutation  Field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6400" y="1828800"/>
              <a:ext cx="16430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Neo-Darwinism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953000" y="1143000"/>
            <a:ext cx="3200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50"/>
          <p:cNvGrpSpPr/>
          <p:nvPr/>
        </p:nvGrpSpPr>
        <p:grpSpPr>
          <a:xfrm>
            <a:off x="5181599" y="1676400"/>
            <a:ext cx="2743199" cy="1600200"/>
            <a:chOff x="2057400" y="3124200"/>
            <a:chExt cx="3276600" cy="1600200"/>
          </a:xfrm>
        </p:grpSpPr>
        <p:grpSp>
          <p:nvGrpSpPr>
            <p:cNvPr id="70" name="Group 15"/>
            <p:cNvGrpSpPr/>
            <p:nvPr/>
          </p:nvGrpSpPr>
          <p:grpSpPr>
            <a:xfrm flipH="1">
              <a:off x="3962400" y="3733800"/>
              <a:ext cx="685800" cy="990600"/>
              <a:chOff x="3962400" y="3733800"/>
              <a:chExt cx="306388" cy="9144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rot="10800000">
                <a:off x="3962400" y="41148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4077494" y="44569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4"/>
              <p:cNvCxnSpPr/>
              <p:nvPr/>
            </p:nvCxnSpPr>
            <p:spPr>
              <a:xfrm rot="5400000" flipH="1" flipV="1">
                <a:off x="3772694" y="39235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rot="10800000">
              <a:off x="2057400" y="3962400"/>
              <a:ext cx="1900656" cy="3492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3753853" y="4515853"/>
              <a:ext cx="412750" cy="4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2919997" y="3938003"/>
              <a:ext cx="412750" cy="4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20"/>
            <p:cNvGrpSpPr/>
            <p:nvPr/>
          </p:nvGrpSpPr>
          <p:grpSpPr>
            <a:xfrm flipH="1">
              <a:off x="4648200" y="3124200"/>
              <a:ext cx="685800" cy="990600"/>
              <a:chOff x="3962400" y="3733800"/>
              <a:chExt cx="306388" cy="9144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>
                <a:off x="3962400" y="41148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4077494" y="44569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3772694" y="39235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24"/>
            <p:cNvGrpSpPr/>
            <p:nvPr/>
          </p:nvGrpSpPr>
          <p:grpSpPr>
            <a:xfrm>
              <a:off x="3962400" y="3124200"/>
              <a:ext cx="685800" cy="990600"/>
              <a:chOff x="3962400" y="3733800"/>
              <a:chExt cx="306388" cy="9144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rot="10800000">
                <a:off x="3962400" y="41148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4077494" y="44569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3772694" y="39235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28"/>
            <p:cNvGrpSpPr/>
            <p:nvPr/>
          </p:nvGrpSpPr>
          <p:grpSpPr>
            <a:xfrm flipH="1">
              <a:off x="3124200" y="3124200"/>
              <a:ext cx="457200" cy="990600"/>
              <a:chOff x="3962400" y="3733800"/>
              <a:chExt cx="306388" cy="91440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rot="10800000">
                <a:off x="3962400" y="41148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077494" y="44569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 flipV="1">
                <a:off x="3772694" y="39235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32"/>
            <p:cNvGrpSpPr/>
            <p:nvPr/>
          </p:nvGrpSpPr>
          <p:grpSpPr>
            <a:xfrm>
              <a:off x="2438400" y="3124200"/>
              <a:ext cx="685800" cy="990600"/>
              <a:chOff x="3962400" y="3733800"/>
              <a:chExt cx="306388" cy="9144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0800000">
                <a:off x="3962400" y="41148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077494" y="44569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3772694" y="3923506"/>
                <a:ext cx="381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 rot="10800000">
              <a:off x="4800600" y="3486150"/>
              <a:ext cx="303220" cy="114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1639090" y="3542510"/>
              <a:ext cx="838200" cy="15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658515" y="3342485"/>
              <a:ext cx="285750" cy="15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46"/>
            <p:cNvGrpSpPr/>
            <p:nvPr/>
          </p:nvGrpSpPr>
          <p:grpSpPr>
            <a:xfrm flipH="1">
              <a:off x="2743200" y="3200400"/>
              <a:ext cx="303220" cy="400050"/>
              <a:chOff x="4953000" y="3352800"/>
              <a:chExt cx="303220" cy="4000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rot="10800000">
                <a:off x="4953000" y="3638550"/>
                <a:ext cx="303220" cy="1143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4810915" y="3494885"/>
                <a:ext cx="285750" cy="15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Arrow Connector 64"/>
          <p:cNvCxnSpPr/>
          <p:nvPr/>
        </p:nvCxnSpPr>
        <p:spPr>
          <a:xfrm rot="5400000" flipH="1" flipV="1">
            <a:off x="7125494" y="2324100"/>
            <a:ext cx="2361406" cy="79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6200000">
            <a:off x="7767954" y="2187796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  Axis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867400" y="685800"/>
            <a:ext cx="1186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Darwinism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28600" y="4129087"/>
            <a:ext cx="4267200" cy="23479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5"/>
          <p:cNvGrpSpPr/>
          <p:nvPr/>
        </p:nvGrpSpPr>
        <p:grpSpPr>
          <a:xfrm>
            <a:off x="266033" y="4267200"/>
            <a:ext cx="4159536" cy="2049089"/>
            <a:chOff x="228600" y="1905000"/>
            <a:chExt cx="8706390" cy="3657600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810000"/>
              <a:ext cx="7447788" cy="778016"/>
            </a:xfrm>
            <a:prstGeom prst="rect">
              <a:avLst/>
            </a:prstGeom>
            <a:noFill/>
          </p:spPr>
        </p:pic>
        <p:pic>
          <p:nvPicPr>
            <p:cNvPr id="114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2743200"/>
              <a:ext cx="7294370" cy="778016"/>
            </a:xfrm>
            <a:prstGeom prst="rect">
              <a:avLst/>
            </a:prstGeom>
            <a:noFill/>
          </p:spPr>
        </p:pic>
        <p:pic>
          <p:nvPicPr>
            <p:cNvPr id="11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905000"/>
              <a:ext cx="2889600" cy="698427"/>
            </a:xfrm>
            <a:prstGeom prst="rect">
              <a:avLst/>
            </a:prstGeom>
            <a:noFill/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4804877"/>
              <a:ext cx="5107200" cy="757723"/>
            </a:xfrm>
            <a:prstGeom prst="rect">
              <a:avLst/>
            </a:prstGeom>
            <a:noFill/>
          </p:spPr>
        </p:pic>
        <p:pic>
          <p:nvPicPr>
            <p:cNvPr id="11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5401" y="2117187"/>
              <a:ext cx="1075199" cy="228618"/>
            </a:xfrm>
            <a:prstGeom prst="rect">
              <a:avLst/>
            </a:prstGeom>
            <a:noFill/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6532" y="2993129"/>
              <a:ext cx="1008000" cy="215418"/>
            </a:xfrm>
            <a:prstGeom prst="rect">
              <a:avLst/>
            </a:prstGeom>
            <a:noFill/>
          </p:spPr>
        </p:pic>
        <p:pic>
          <p:nvPicPr>
            <p:cNvPr id="119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06028" y="4081258"/>
              <a:ext cx="1128962" cy="240049"/>
            </a:xfrm>
            <a:prstGeom prst="rect">
              <a:avLst/>
            </a:prstGeom>
            <a:noFill/>
          </p:spPr>
        </p:pic>
        <p:pic>
          <p:nvPicPr>
            <p:cNvPr id="120" name="Picture 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3000" y="5017063"/>
              <a:ext cx="1075200" cy="2286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2590800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Diversity through time</a:t>
            </a:r>
            <a:endParaRPr lang="en-US" sz="2000" dirty="0"/>
          </a:p>
        </p:txBody>
      </p:sp>
      <p:pic>
        <p:nvPicPr>
          <p:cNvPr id="4" name="Content Placeholder 3" descr="div_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62200"/>
            <a:ext cx="4905375" cy="3428025"/>
          </a:xfr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943600"/>
            <a:ext cx="609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http://www.geo.arizona.edu/Antevs/ecol438/lect03.html#05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figr0stat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895600"/>
            <a:ext cx="3244120" cy="206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676400"/>
            <a:ext cx="8686800" cy="4191000"/>
            <a:chOff x="152400" y="1676400"/>
            <a:chExt cx="8686800" cy="4191000"/>
          </a:xfrm>
        </p:grpSpPr>
        <p:sp>
          <p:nvSpPr>
            <p:cNvPr id="17" name="Rectangle 16"/>
            <p:cNvSpPr/>
            <p:nvPr/>
          </p:nvSpPr>
          <p:spPr>
            <a:xfrm>
              <a:off x="152400" y="1676400"/>
              <a:ext cx="8686800" cy="419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8600" y="1905000"/>
              <a:ext cx="8596562" cy="3657600"/>
              <a:chOff x="228600" y="1905000"/>
              <a:chExt cx="8596562" cy="3657600"/>
            </a:xfrm>
          </p:grpSpPr>
          <p:pic>
            <p:nvPicPr>
              <p:cNvPr id="3277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" y="3810000"/>
                <a:ext cx="7447788" cy="778016"/>
              </a:xfrm>
              <a:prstGeom prst="rect">
                <a:avLst/>
              </a:prstGeom>
              <a:noFill/>
            </p:spPr>
          </p:pic>
          <p:pic>
            <p:nvPicPr>
              <p:cNvPr id="3277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" y="2743200"/>
                <a:ext cx="7294370" cy="778016"/>
              </a:xfrm>
              <a:prstGeom prst="rect">
                <a:avLst/>
              </a:prstGeom>
              <a:noFill/>
            </p:spPr>
          </p:pic>
          <p:pic>
            <p:nvPicPr>
              <p:cNvPr id="10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" y="1905000"/>
                <a:ext cx="2889600" cy="698427"/>
              </a:xfrm>
              <a:prstGeom prst="rect">
                <a:avLst/>
              </a:prstGeom>
              <a:noFill/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" y="4804877"/>
                <a:ext cx="5107200" cy="757723"/>
              </a:xfrm>
              <a:prstGeom prst="rect">
                <a:avLst/>
              </a:prstGeom>
              <a:noFill/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5401" y="2117187"/>
                <a:ext cx="1075199" cy="228618"/>
              </a:xfrm>
              <a:prstGeom prst="rect">
                <a:avLst/>
              </a:prstGeom>
              <a:noFill/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43800" y="3048000"/>
                <a:ext cx="1008000" cy="215417"/>
              </a:xfrm>
              <a:prstGeom prst="rect">
                <a:avLst/>
              </a:prstGeom>
              <a:noFill/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96200" y="4114800"/>
                <a:ext cx="1128962" cy="240049"/>
              </a:xfrm>
              <a:prstGeom prst="rect">
                <a:avLst/>
              </a:prstGeom>
              <a:noFill/>
            </p:spPr>
          </p:pic>
          <p:pic>
            <p:nvPicPr>
              <p:cNvPr id="32775" name="Picture 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03000" y="5017063"/>
                <a:ext cx="1075200" cy="22861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Adapted from </a:t>
            </a:r>
            <a:r>
              <a:rPr lang="en-US" sz="2000" dirty="0" err="1" smtClean="0">
                <a:solidFill>
                  <a:srgbClr val="0000FF"/>
                </a:solidFill>
              </a:rPr>
              <a:t>Waide</a:t>
            </a:r>
            <a:r>
              <a:rPr lang="en-US" sz="2000" dirty="0" smtClean="0">
                <a:solidFill>
                  <a:srgbClr val="0000FF"/>
                </a:solidFill>
              </a:rPr>
              <a:t>, et. al. (1999),  </a:t>
            </a:r>
            <a:r>
              <a:rPr lang="en-US" sz="2000" dirty="0" err="1" smtClean="0">
                <a:solidFill>
                  <a:srgbClr val="0000FF"/>
                </a:solidFill>
              </a:rPr>
              <a:t>Annu</a:t>
            </a:r>
            <a:r>
              <a:rPr lang="en-US" sz="2000" dirty="0" smtClean="0">
                <a:solidFill>
                  <a:srgbClr val="0000FF"/>
                </a:solidFill>
              </a:rPr>
              <a:t>. Rev. Ecol.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(201 studies)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46838"/>
            <a:ext cx="3962400" cy="4111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For vascular plant floras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Qian</a:t>
            </a:r>
            <a:r>
              <a:rPr lang="en-US" sz="1600" dirty="0" smtClean="0">
                <a:solidFill>
                  <a:srgbClr val="0000FF"/>
                </a:solidFill>
              </a:rPr>
              <a:t>, et. al 2007)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05400" cy="64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 Left: </a:t>
            </a:r>
            <a:r>
              <a:rPr lang="en-US" sz="1800" dirty="0"/>
              <a:t>North American Vertebrates, </a:t>
            </a:r>
            <a:r>
              <a:rPr lang="en-US" sz="1800" dirty="0" err="1" smtClean="0"/>
              <a:t>Nonvolant</a:t>
            </a:r>
            <a:r>
              <a:rPr lang="en-US" sz="1800" dirty="0" smtClean="0"/>
              <a:t> (</a:t>
            </a:r>
            <a:r>
              <a:rPr lang="en-US" sz="1800" dirty="0" err="1" smtClean="0"/>
              <a:t>nonflying</a:t>
            </a:r>
            <a:r>
              <a:rPr lang="en-US" sz="1800" dirty="0" smtClean="0"/>
              <a:t>).  Right: Including reptiles, birds, etc.</a:t>
            </a:r>
            <a:endParaRPr lang="en-US" sz="1800" dirty="0"/>
          </a:p>
        </p:txBody>
      </p:sp>
      <p:pic>
        <p:nvPicPr>
          <p:cNvPr id="4" name="Content Placeholder 3" descr="div_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3124200" cy="2896986"/>
          </a:xfrm>
          <a:solidFill>
            <a:schemeClr val="bg1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324600"/>
            <a:ext cx="609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http://www.geo.arizona.edu/Antevs/ecol438/lect03.html#05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BioDivReal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33400"/>
            <a:ext cx="3124200" cy="2895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4800" y="3810000"/>
            <a:ext cx="2362200" cy="2667000"/>
            <a:chOff x="762000" y="3810000"/>
            <a:chExt cx="2362200" cy="2667000"/>
          </a:xfrm>
        </p:grpSpPr>
        <p:pic>
          <p:nvPicPr>
            <p:cNvPr id="5" name="Picture 4" descr="div_15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4191000"/>
              <a:ext cx="2362200" cy="2286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762000" y="3810000"/>
              <a:ext cx="2362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Gobi Desert Rodent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62600" y="259080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Currie(1991)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0" y="3886200"/>
            <a:ext cx="2609849" cy="2590800"/>
            <a:chOff x="5562601" y="3047999"/>
            <a:chExt cx="2609849" cy="25908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3048000"/>
              <a:ext cx="23050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172200" y="4724400"/>
              <a:ext cx="12654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FF"/>
                  </a:solidFill>
                </a:rPr>
                <a:t>Lubchenco</a:t>
              </a:r>
              <a:r>
                <a:rPr lang="en-US" sz="1200" dirty="0" smtClean="0">
                  <a:solidFill>
                    <a:srgbClr val="0000FF"/>
                  </a:solidFill>
                </a:rPr>
                <a:t>(1978)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4209" y="3048000"/>
              <a:ext cx="766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          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5257800"/>
              <a:ext cx="2295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    Herbivore Density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451867" y="4158733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Plant Number              </a:t>
              </a:r>
              <a:endParaRPr lang="en-US" dirty="0"/>
            </a:p>
          </p:txBody>
        </p:sp>
      </p:grpSp>
      <p:pic>
        <p:nvPicPr>
          <p:cNvPr id="19458" name="Picture 2" descr="http://knb.ecoinformatics.org/images/relati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505200"/>
            <a:ext cx="3914775" cy="103392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241300" dist="203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5307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05400" y="5638800"/>
            <a:ext cx="4038600" cy="60960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Waide</a:t>
            </a:r>
            <a:r>
              <a:rPr lang="en-US" sz="2000" dirty="0" smtClean="0">
                <a:solidFill>
                  <a:srgbClr val="0000FF"/>
                </a:solidFill>
              </a:rPr>
              <a:t>, et. al. (1999),  </a:t>
            </a:r>
            <a:r>
              <a:rPr lang="en-US" sz="2000" dirty="0" err="1" smtClean="0">
                <a:solidFill>
                  <a:srgbClr val="0000FF"/>
                </a:solidFill>
              </a:rPr>
              <a:t>Annu</a:t>
            </a:r>
            <a:r>
              <a:rPr lang="en-US" sz="2000" dirty="0" smtClean="0">
                <a:solidFill>
                  <a:srgbClr val="0000FF"/>
                </a:solidFill>
              </a:rPr>
              <a:t>. Rev. Ecol., 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on 201 studies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953000" y="17526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1295400"/>
            <a:ext cx="140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57200"/>
            <a:ext cx="9982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05600" y="6519446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Scheiner</a:t>
            </a:r>
            <a:r>
              <a:rPr lang="en-US" sz="1600" dirty="0" smtClean="0">
                <a:solidFill>
                  <a:srgbClr val="0000FF"/>
                </a:solidFill>
              </a:rPr>
              <a:t> &amp; </a:t>
            </a:r>
            <a:r>
              <a:rPr lang="en-US" sz="1600" dirty="0" err="1" smtClean="0">
                <a:solidFill>
                  <a:srgbClr val="0000FF"/>
                </a:solidFill>
              </a:rPr>
              <a:t>Willig</a:t>
            </a:r>
            <a:r>
              <a:rPr lang="en-US" sz="1600" dirty="0" smtClean="0">
                <a:solidFill>
                  <a:srgbClr val="0000FF"/>
                </a:solidFill>
              </a:rPr>
              <a:t> 2005)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1600200" cy="579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FoodWeb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4343400" cy="3276599"/>
          </a:xfrm>
          <a:solidFill>
            <a:schemeClr val="bg1"/>
          </a:solidFill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62600" y="0"/>
            <a:ext cx="3048000" cy="3276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Variables</a:t>
            </a:r>
          </a:p>
          <a:p>
            <a:endParaRPr lang="en-US" sz="2000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   C</a:t>
            </a:r>
            <a:r>
              <a:rPr lang="en-US" sz="2000" dirty="0" smtClean="0"/>
              <a:t> = (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C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 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C 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000" baseline="-50000" dirty="0" smtClean="0"/>
              <a:t>3</a:t>
            </a:r>
            <a:r>
              <a:rPr lang="en-US" sz="2000" dirty="0" smtClean="0"/>
              <a:t>)’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2000" dirty="0" smtClean="0"/>
              <a:t> = (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H 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H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 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H 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000" baseline="-50000" dirty="0" smtClean="0"/>
              <a:t>2</a:t>
            </a:r>
            <a:r>
              <a:rPr lang="en-US" sz="2000" dirty="0" smtClean="0"/>
              <a:t>)’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   P</a:t>
            </a:r>
            <a:r>
              <a:rPr lang="en-US" sz="2000" dirty="0" smtClean="0"/>
              <a:t> = (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 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000" baseline="-50000" dirty="0" smtClean="0"/>
              <a:t>1</a:t>
            </a:r>
            <a:r>
              <a:rPr lang="en-US" sz="2000" dirty="0" smtClean="0"/>
              <a:t>)’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  R</a:t>
            </a:r>
            <a:r>
              <a:rPr lang="en-US" sz="2000" dirty="0" smtClean="0"/>
              <a:t> = (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R 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R 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 ,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R 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000" baseline="-50000" dirty="0" smtClean="0"/>
              <a:t>0</a:t>
            </a:r>
            <a:r>
              <a:rPr lang="en-US" sz="2000" dirty="0" smtClean="0"/>
              <a:t>)’</a:t>
            </a:r>
          </a:p>
          <a:p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200" y="3429000"/>
            <a:ext cx="5715000" cy="990600"/>
            <a:chOff x="228600" y="228600"/>
            <a:chExt cx="6172200" cy="997440"/>
          </a:xfrm>
        </p:grpSpPr>
        <p:pic>
          <p:nvPicPr>
            <p:cNvPr id="30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228600"/>
              <a:ext cx="4343400" cy="997440"/>
            </a:xfrm>
            <a:prstGeom prst="rect">
              <a:avLst/>
            </a:prstGeom>
            <a:noFill/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533400"/>
              <a:ext cx="1676400" cy="338667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457200" y="4495800"/>
            <a:ext cx="7831567" cy="2133600"/>
            <a:chOff x="228600" y="1295400"/>
            <a:chExt cx="7831567" cy="2133600"/>
          </a:xfrm>
        </p:grpSpPr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295400"/>
              <a:ext cx="7831567" cy="2133600"/>
            </a:xfrm>
            <a:prstGeom prst="rect">
              <a:avLst/>
            </a:prstGeom>
            <a:noFill/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2743200"/>
              <a:ext cx="1676400" cy="340386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1905000" y="5562600"/>
            <a:ext cx="2819400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2200" y="3429000"/>
            <a:ext cx="21336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 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Resource input rate</a:t>
            </a:r>
            <a:endParaRPr lang="en-US" sz="2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Resource depletion coefficient rate</a:t>
            </a:r>
            <a:endParaRPr lang="en-US" sz="2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Contact or discovery rate</a:t>
            </a: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Processing or handling time</a:t>
            </a:r>
            <a:endParaRPr lang="en-US" sz="2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Birth-to-consumption ratio</a:t>
            </a:r>
            <a:endParaRPr lang="en-US" sz="2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Per-capita death rate</a:t>
            </a: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Intra-specific competition parameter rate</a:t>
            </a:r>
            <a:endParaRPr lang="en-US" sz="2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1200"/>
              </a:spcBef>
              <a:buNone/>
            </a:pPr>
            <a:r>
              <a:rPr lang="en-US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 Inter-specific competition parameter rate  </a:t>
            </a:r>
          </a:p>
          <a:p>
            <a:pPr>
              <a:buNone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Trophic</a:t>
            </a:r>
            <a:r>
              <a:rPr lang="en-US" sz="2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level: plants (</a:t>
            </a:r>
            <a:r>
              <a:rPr lang="en-US" sz="2000" i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1), herbivores (</a:t>
            </a:r>
            <a:r>
              <a:rPr lang="en-US" sz="2000" i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2), carnivores (</a:t>
            </a:r>
            <a:r>
              <a:rPr lang="en-US" sz="2000" i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3)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057399"/>
            <a:ext cx="2124075" cy="50482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066799"/>
            <a:ext cx="1676400" cy="399143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00199"/>
            <a:ext cx="1790700" cy="381000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590799"/>
            <a:ext cx="2114550" cy="504825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124199"/>
            <a:ext cx="2114550" cy="504825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657599"/>
            <a:ext cx="2143125" cy="466725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190999"/>
            <a:ext cx="2276475" cy="466725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724399"/>
            <a:ext cx="2085975" cy="504825"/>
          </a:xfrm>
          <a:prstGeom prst="rect">
            <a:avLst/>
          </a:prstGeom>
          <a:noFill/>
        </p:spPr>
      </p:pic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457200"/>
            <a:ext cx="2895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Parameters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2400" y="5486400"/>
            <a:ext cx="8991600" cy="1143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400" y="3429000"/>
            <a:ext cx="80010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" y="1219200"/>
            <a:ext cx="8001000" cy="22098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" y="152400"/>
            <a:ext cx="8001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295400"/>
            <a:ext cx="7831567" cy="2133600"/>
            <a:chOff x="228600" y="1295400"/>
            <a:chExt cx="7831567" cy="2133600"/>
          </a:xfrm>
        </p:grpSpPr>
        <p:pic>
          <p:nvPicPr>
            <p:cNvPr id="4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295400"/>
              <a:ext cx="7831567" cy="2133600"/>
            </a:xfrm>
            <a:prstGeom prst="rect">
              <a:avLst/>
            </a:prstGeom>
            <a:noFill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2743200"/>
              <a:ext cx="1676400" cy="340386"/>
            </a:xfrm>
            <a:prstGeom prst="rect">
              <a:avLst/>
            </a:prstGeom>
            <a:noFill/>
          </p:spPr>
        </p:pic>
      </p:grp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8600" y="228600"/>
            <a:ext cx="6172200" cy="997440"/>
            <a:chOff x="228600" y="228600"/>
            <a:chExt cx="6172200" cy="997440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228600"/>
              <a:ext cx="4343400" cy="997440"/>
            </a:xfrm>
            <a:prstGeom prst="rect">
              <a:avLst/>
            </a:prstGeom>
            <a:noFill/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533400"/>
              <a:ext cx="1676400" cy="338667"/>
            </a:xfrm>
            <a:prstGeom prst="rect">
              <a:avLst/>
            </a:prstGeom>
            <a:noFill/>
          </p:spPr>
        </p:pic>
      </p:grp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429000"/>
            <a:ext cx="7848600" cy="2138241"/>
            <a:chOff x="228600" y="3429000"/>
            <a:chExt cx="7848600" cy="213824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429000"/>
              <a:ext cx="7848600" cy="2138241"/>
            </a:xfrm>
            <a:prstGeom prst="rect">
              <a:avLst/>
            </a:prstGeom>
            <a:noFill/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876800"/>
              <a:ext cx="1600200" cy="323273"/>
            </a:xfrm>
            <a:prstGeom prst="rect">
              <a:avLst/>
            </a:prstGeom>
            <a:noFill/>
          </p:spPr>
        </p:pic>
      </p:grp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8600" y="5562600"/>
            <a:ext cx="8915400" cy="1074129"/>
            <a:chOff x="228600" y="5486400"/>
            <a:chExt cx="8915400" cy="107412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5486400"/>
              <a:ext cx="7620000" cy="1074129"/>
            </a:xfrm>
            <a:prstGeom prst="rect">
              <a:avLst/>
            </a:prstGeom>
            <a:noFill/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48600" y="5791200"/>
              <a:ext cx="1295400" cy="343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33840</TotalTime>
  <Words>588</Words>
  <Application>Microsoft Office PowerPoint</Application>
  <PresentationFormat>On-screen Show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Simulating Biodiversity       ---- from random mutation             to natural selection              to ecological stability</vt:lpstr>
      <vt:lpstr>http://www.geo.arizona.edu/Antevs/ecol438/lect03.html#05</vt:lpstr>
      <vt:lpstr>For vascular plant floras (Qian, et. al 2007)</vt:lpstr>
      <vt:lpstr> Left: North American Vertebrates, Nonvolant (nonflying).  Right: Including reptiles, birds, etc.</vt:lpstr>
      <vt:lpstr>Waide, et. al. (1999),  Annu. Rev. Ecol.,   on 201 studies</vt:lpstr>
      <vt:lpstr>Slide 6</vt:lpstr>
      <vt:lpstr>Slide 7</vt:lpstr>
      <vt:lpstr>Slide 8</vt:lpstr>
      <vt:lpstr>Slide 9</vt:lpstr>
      <vt:lpstr>Slide 10</vt:lpstr>
      <vt:lpstr>n0 = 4,  n1 = 100,  n2 = 100,  n3 = 50</vt:lpstr>
      <vt:lpstr>Slide 12</vt:lpstr>
      <vt:lpstr>Slide 13</vt:lpstr>
      <vt:lpstr>Slide 14</vt:lpstr>
      <vt:lpstr>Slide 15</vt:lpstr>
      <vt:lpstr>Effects of inter-specific competitions</vt:lpstr>
      <vt:lpstr>Effects of intra-specific competitions</vt:lpstr>
      <vt:lpstr>Biomass v.s. Species Richness</vt:lpstr>
      <vt:lpstr>Slide 19</vt:lpstr>
      <vt:lpstr>Slide 20</vt:lpstr>
      <vt:lpstr>Effect of Species Pool</vt:lpstr>
      <vt:lpstr>Slide 22</vt:lpstr>
      <vt:lpstr>Slide 23</vt:lpstr>
      <vt:lpstr>Slide 24</vt:lpstr>
      <vt:lpstr>Diversity through time</vt:lpstr>
      <vt:lpstr>Slide 26</vt:lpstr>
      <vt:lpstr>Adapted from Waide, et. al. (1999),  Annu. Rev. Ecol. (201 studies)</vt:lpstr>
    </vt:vector>
  </TitlesOfParts>
  <Company>University of Nebraska--Lincoln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bdeng1</dc:creator>
  <cp:lastModifiedBy>bdeng1</cp:lastModifiedBy>
  <cp:revision>643</cp:revision>
  <dcterms:created xsi:type="dcterms:W3CDTF">2009-08-26T16:36:38Z</dcterms:created>
  <dcterms:modified xsi:type="dcterms:W3CDTF">2009-09-24T03:44:18Z</dcterms:modified>
</cp:coreProperties>
</file>