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3" r:id="rId3"/>
    <p:sldId id="302" r:id="rId4"/>
    <p:sldId id="287" r:id="rId5"/>
    <p:sldId id="303" r:id="rId6"/>
    <p:sldId id="284" r:id="rId7"/>
    <p:sldId id="285" r:id="rId8"/>
    <p:sldId id="286" r:id="rId9"/>
    <p:sldId id="282" r:id="rId10"/>
    <p:sldId id="314" r:id="rId11"/>
    <p:sldId id="268" r:id="rId12"/>
    <p:sldId id="322" r:id="rId13"/>
    <p:sldId id="290" r:id="rId14"/>
    <p:sldId id="304" r:id="rId15"/>
    <p:sldId id="291" r:id="rId16"/>
    <p:sldId id="316" r:id="rId17"/>
    <p:sldId id="317" r:id="rId18"/>
    <p:sldId id="323" r:id="rId19"/>
    <p:sldId id="324" r:id="rId20"/>
    <p:sldId id="325" r:id="rId21"/>
    <p:sldId id="327" r:id="rId22"/>
    <p:sldId id="318" r:id="rId23"/>
    <p:sldId id="321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663300"/>
    <a:srgbClr val="660066"/>
    <a:srgbClr val="005C00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4" autoAdjust="0"/>
    <p:restoredTop sz="86323" autoAdjust="0"/>
  </p:normalViewPr>
  <p:slideViewPr>
    <p:cSldViewPr>
      <p:cViewPr varScale="1">
        <p:scale>
          <a:sx n="72" d="100"/>
          <a:sy n="72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2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5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90E8-60AB-46AF-BF30-F97AFE20D01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60B8-5A1F-44BF-ACDE-99389798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0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An Optimization Model that Links </a:t>
            </a:r>
            <a:r>
              <a:rPr lang="en-US" sz="5400" dirty="0" err="1" smtClean="0"/>
              <a:t>Masting</a:t>
            </a:r>
            <a:r>
              <a:rPr lang="en-US" sz="5400" dirty="0" smtClean="0"/>
              <a:t> to </a:t>
            </a:r>
            <a:r>
              <a:rPr lang="en-US" sz="5400" dirty="0" smtClean="0"/>
              <a:t>Seed </a:t>
            </a:r>
            <a:r>
              <a:rPr lang="en-US" sz="5400" dirty="0" err="1" smtClean="0"/>
              <a:t>Herbivory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740322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Glenn </a:t>
            </a:r>
            <a:r>
              <a:rPr lang="en-US" sz="3200" dirty="0" err="1" smtClean="0"/>
              <a:t>Ledder</a:t>
            </a:r>
            <a:r>
              <a:rPr lang="en-US" sz="3200" dirty="0" smtClean="0"/>
              <a:t>, </a:t>
            </a:r>
            <a:r>
              <a:rPr lang="en-US" sz="3200" u="sng" dirty="0" smtClean="0">
                <a:solidFill>
                  <a:srgbClr val="0070C0"/>
                </a:solidFill>
              </a:rPr>
              <a:t>gledder@math.unl.edu</a:t>
            </a:r>
          </a:p>
          <a:p>
            <a:r>
              <a:rPr lang="en-US" sz="3200" dirty="0" smtClean="0"/>
              <a:t>Department of Mathematics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University of Nebraska-Lincoln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Optimization Problem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Specify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5C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5C00"/>
                    </a:solidFill>
                  </a:rPr>
                  <a:t>  </a:t>
                </a:r>
                <a:r>
                  <a:rPr lang="en-US" sz="2800" b="1" dirty="0" smtClean="0"/>
                  <a:t>adult yearly survival probability:     </a:t>
                </a:r>
                <a:r>
                  <a:rPr lang="el-GR" sz="2800" b="1" i="1" dirty="0" smtClean="0">
                    <a:latin typeface="Cambria Math"/>
                    <a:ea typeface="Cambria Math"/>
                    <a:cs typeface="Times New Roman"/>
                  </a:rPr>
                  <a:t>σ</a:t>
                </a:r>
                <a:endParaRPr lang="en-US" sz="2800" b="1" dirty="0" smtClean="0">
                  <a:solidFill>
                    <a:srgbClr val="005C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5C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5C00"/>
                    </a:solidFill>
                  </a:rPr>
                  <a:t>  </a:t>
                </a:r>
                <a:r>
                  <a:rPr lang="en-US" sz="2800" b="1" dirty="0" smtClean="0"/>
                  <a:t>Growth model:                        </a:t>
                </a:r>
                <a:r>
                  <a:rPr lang="en-US" sz="2800" b="1" i="1" dirty="0" smtClean="0">
                    <a:solidFill>
                      <a:srgbClr val="0080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2800" b="1" baseline="-25000" dirty="0" smtClean="0">
                    <a:solidFill>
                      <a:srgbClr val="008000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US" sz="2800" b="1" dirty="0" smtClean="0">
                    <a:solidFill>
                      <a:srgbClr val="008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l-GR" b="1" i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ψ</a:t>
                </a:r>
                <a:r>
                  <a:rPr lang="en-US" sz="2000" b="1" i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(</a:t>
                </a:r>
                <a:r>
                  <a:rPr lang="en-US" sz="2800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Y</a:t>
                </a:r>
                <a:r>
                  <a:rPr lang="en-US" sz="2800" b="1" baseline="-250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i-1</a:t>
                </a:r>
                <a:r>
                  <a:rPr lang="en-US" sz="2800" b="1" baseline="-25000" dirty="0" smtClean="0">
                    <a:solidFill>
                      <a:srgbClr val="0080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cs typeface="Times New Roman"/>
                  </a:rPr>
                  <a:t>   Reproduction model:            </a:t>
                </a:r>
                <a:r>
                  <a:rPr lang="en-US" sz="2800" b="1" i="1" dirty="0" smtClean="0">
                    <a:solidFill>
                      <a:srgbClr val="6633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W</a:t>
                </a:r>
                <a:r>
                  <a:rPr lang="en-US" sz="2800" b="1" baseline="-25000" dirty="0" smtClean="0">
                    <a:solidFill>
                      <a:srgbClr val="6633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i</a:t>
                </a:r>
                <a:r>
                  <a:rPr lang="en-US" sz="2800" b="1" i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 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=</a:t>
                </a:r>
                <a:r>
                  <a:rPr lang="en-US" sz="2800" b="1" i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 W</a:t>
                </a:r>
                <a:r>
                  <a:rPr lang="en-US" sz="1800" b="1" i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 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1" dirty="0">
                        <a:solidFill>
                          <a:srgbClr val="008000"/>
                        </a:solidFill>
                        <a:latin typeface="Cambria Math" pitchFamily="18" charset="0"/>
                        <a:ea typeface="Cambria Math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1" baseline="-25000" dirty="0">
                        <a:solidFill>
                          <a:srgbClr val="008000"/>
                        </a:solidFill>
                        <a:latin typeface="Cambria Math" pitchFamily="18" charset="0"/>
                        <a:ea typeface="Cambria Math" pitchFamily="18" charset="0"/>
                      </a:rPr>
                      <m:t>i</m:t>
                    </m:r>
                  </m:oMath>
                </a14:m>
                <a:r>
                  <a:rPr lang="en-US" sz="2800" b="1" i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 -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Y</a:t>
                </a:r>
                <a:r>
                  <a:rPr lang="en-US" sz="2800" b="1" baseline="-25000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cs typeface="Times New Roman"/>
                  </a:rPr>
                  <a:t>i</a:t>
                </a:r>
                <a:r>
                  <a:rPr lang="en-US" sz="2800" b="1" i="1" dirty="0"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)</a:t>
                </a:r>
              </a:p>
              <a:p>
                <a:pPr marL="0" indent="0">
                  <a:buNone/>
                </a:pPr>
                <a:endParaRPr lang="en-US" sz="2800" dirty="0" smtClean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cs typeface="Times New Roman"/>
                  </a:rPr>
                  <a:t>Determine</a:t>
                </a:r>
              </a:p>
              <a:p>
                <a:pPr marL="0" indent="0">
                  <a:buNone/>
                </a:pPr>
                <a:r>
                  <a:rPr lang="en-US" sz="2800" dirty="0">
                    <a:cs typeface="Times New Roman"/>
                  </a:rPr>
                  <a:t> </a:t>
                </a:r>
                <a:r>
                  <a:rPr lang="en-US" sz="2800" dirty="0" smtClean="0">
                    <a:cs typeface="Times New Roman"/>
                  </a:rPr>
                  <a:t>  </a:t>
                </a:r>
                <a:r>
                  <a:rPr lang="en-US" sz="2800" b="1" dirty="0" smtClean="0">
                    <a:cs typeface="Times New Roman"/>
                  </a:rPr>
                  <a:t>the allocation strategy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/>
                      </a:rPr>
                      <m:t>𝒀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(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00800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sz="2800" b="1" baseline="-25000" dirty="0">
                        <a:solidFill>
                          <a:srgbClr val="00800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i</m:t>
                    </m:r>
                    <m:r>
                      <m:rPr>
                        <m:nor/>
                      </m:rPr>
                      <a:rPr lang="en-US" sz="2800" b="1" baseline="-25000" dirty="0">
                        <a:solidFill>
                          <a:srgbClr val="00800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) </a:t>
                </a:r>
                <a:r>
                  <a:rPr lang="en-US" sz="2800" b="1" dirty="0" smtClean="0">
                    <a:cs typeface="Times New Roman"/>
                  </a:rPr>
                  <a:t>that maximizes fitness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cs typeface="Times New Roman"/>
                  </a:rPr>
                  <a:t> 		</a:t>
                </a:r>
                <a:r>
                  <a:rPr lang="en-US" sz="2800" b="1" i="1" dirty="0" smtClean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sz="2800" dirty="0" smtClean="0"/>
                  <a:t>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800" b="1" i="1" baseline="300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  <a:ea typeface="Cambria Math"/>
                  </a:rPr>
                  <a:t>⋯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481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Mathematical Properties: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No input means no output                               </a:t>
            </a:r>
            <a:r>
              <a:rPr lang="el-GR" sz="3200" b="1" i="1" dirty="0" smtClean="0">
                <a:latin typeface="Times New Roman"/>
                <a:cs typeface="Times New Roman"/>
              </a:rPr>
              <a:t>ψ</a:t>
            </a:r>
            <a:r>
              <a:rPr lang="en-US" sz="1000" b="1" i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(0) </a:t>
            </a:r>
            <a:r>
              <a:rPr lang="en-US" sz="3200" b="1" dirty="0" smtClean="0">
                <a:cs typeface="Times New Roman"/>
              </a:rPr>
              <a:t>=</a:t>
            </a:r>
            <a:r>
              <a:rPr lang="en-US" sz="3200" b="1" dirty="0" smtClean="0">
                <a:latin typeface="Times New Roman"/>
                <a:cs typeface="Times New Roman"/>
              </a:rPr>
              <a:t> 0</a:t>
            </a:r>
            <a:r>
              <a:rPr lang="en-US" sz="2800" dirty="0" smtClean="0"/>
              <a:t>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Excess input is not wasted                                    </a:t>
            </a:r>
            <a:r>
              <a:rPr lang="el-GR" sz="3200" b="1" i="1" dirty="0" smtClean="0">
                <a:latin typeface="Times New Roman"/>
                <a:cs typeface="Times New Roman"/>
              </a:rPr>
              <a:t>ψ</a:t>
            </a:r>
            <a:r>
              <a:rPr lang="el-GR" sz="2800" b="1" dirty="0" smtClean="0">
                <a:latin typeface="Times New Roman"/>
                <a:cs typeface="Times New Roman"/>
              </a:rPr>
              <a:t>′</a:t>
            </a:r>
            <a:r>
              <a:rPr lang="en-US" sz="2800" b="1" dirty="0" smtClean="0">
                <a:latin typeface="Times New Roman"/>
                <a:cs typeface="Times New Roman"/>
              </a:rPr>
              <a:t> ≥ 1</a:t>
            </a:r>
            <a:endParaRPr lang="en-US" sz="2800" b="1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Additional input has diminishing returns           </a:t>
            </a:r>
            <a:r>
              <a:rPr lang="el-GR" sz="3200" b="1" i="1" dirty="0">
                <a:latin typeface="Times New Roman"/>
                <a:cs typeface="Times New Roman"/>
              </a:rPr>
              <a:t>ψ</a:t>
            </a:r>
            <a:r>
              <a:rPr lang="el-GR" sz="2800" b="1" dirty="0" smtClean="0">
                <a:latin typeface="Times New Roman"/>
                <a:cs typeface="Times New Roman"/>
              </a:rPr>
              <a:t>′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≤</a:t>
            </a:r>
            <a:r>
              <a:rPr lang="en-US" sz="2800" b="1" dirty="0" smtClean="0">
                <a:latin typeface="Cambria Math"/>
                <a:ea typeface="Cambria Math"/>
                <a:cs typeface="Times New Roman"/>
              </a:rPr>
              <a:t> 0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806" y="4419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specific function  is determined by an optimization problem for the growing season.</a:t>
            </a:r>
            <a:endParaRPr lang="en-US" sz="2400" dirty="0"/>
          </a:p>
        </p:txBody>
      </p:sp>
      <p:pic>
        <p:nvPicPr>
          <p:cNvPr id="7" name="Picture 2" descr="PlantLifeHistory1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2226" y="3855260"/>
            <a:ext cx="3660774" cy="27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Reproduction Model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28800"/>
                <a:ext cx="8686800" cy="3276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assume that reproduction value is diminished by startup cost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6330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 and perfectly efficient seed herbivores with capacity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66330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.  That is</a:t>
                </a:r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𝑾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6633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1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         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,           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rgbClr val="6633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sz="1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28800"/>
                <a:ext cx="8686800" cy="3276600"/>
              </a:xfrm>
              <a:blipFill rotWithShape="1">
                <a:blip r:embed="rId2"/>
                <a:stretch>
                  <a:fillRect l="-1825" t="-2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Preferred-Storage Allocation: </a:t>
            </a:r>
            <a:br>
              <a:rPr lang="en-US" b="1" dirty="0" smtClean="0"/>
            </a:br>
            <a:r>
              <a:rPr lang="en-US" b="1" dirty="0" smtClean="0"/>
              <a:t>An Important Special Case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</a:t>
                </a:r>
              </a:p>
              <a:p>
                <a:pPr marL="0" indent="0" algn="ctr">
                  <a:buNone/>
                </a:pPr>
                <a:r>
                  <a:rPr lang="en-US" b="1" i="1" dirty="0" smtClean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dirty="0" smtClean="0"/>
                  <a:t>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1" i="1" baseline="300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⋯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is difficult to compute.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85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Preferred-Storage Allocation: </a:t>
            </a:r>
            <a:br>
              <a:rPr lang="en-US" b="1" dirty="0" smtClean="0"/>
            </a:br>
            <a:r>
              <a:rPr lang="en-US" b="1" dirty="0" smtClean="0"/>
              <a:t>An Important Special Case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</a:t>
                </a:r>
              </a:p>
              <a:p>
                <a:pPr marL="0" indent="0" algn="ctr">
                  <a:buNone/>
                </a:pPr>
                <a:r>
                  <a:rPr lang="en-US" b="1" i="1" dirty="0" smtClean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dirty="0" smtClean="0"/>
                  <a:t>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1" i="1" baseline="300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⋯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is difficult to compute.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r>
                  <a:rPr lang="en-US" dirty="0" smtClean="0"/>
                  <a:t>Fitness calculations for </a:t>
                </a:r>
                <a:r>
                  <a:rPr lang="en-US" b="1" i="1" dirty="0" smtClean="0"/>
                  <a:t>preferred-storage allocation strategies </a:t>
                </a:r>
                <a:r>
                  <a:rPr lang="en-US" dirty="0" smtClean="0"/>
                  <a:t>require computation of finitely-many growing seasons and 2 reproduction calculations.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4419600"/>
              </a:xfrm>
              <a:blipFill rotWithShape="1">
                <a:blip r:embed="rId2"/>
                <a:stretch>
                  <a:fillRect l="-1852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Preferred-Storage Allocation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800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that the plant “prefers” to store a fixed amount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dirty="0" smtClean="0"/>
                  <a:t>, provided a threshold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CC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𝒀</m:t>
                        </m:r>
                      </m:e>
                    </m:acc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exceeded: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𝑿</m:t>
                    </m:r>
                    <m:r>
                      <a:rPr lang="en-US" b="1" i="1" smtClean="0">
                        <a:latin typeface="Cambria Math"/>
                      </a:rPr>
                      <m:t>≥</m:t>
                    </m:r>
                    <m:r>
                      <a:rPr lang="en-US" b="1" i="1">
                        <a:solidFill>
                          <a:srgbClr val="0000CC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, store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𝒀</m:t>
                        </m:r>
                      </m:e>
                    </m:ac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0" i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use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663300"/>
                        </a:solidFill>
                        <a:latin typeface="Cambria Math"/>
                      </a:rPr>
                      <m:t>𝑹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𝑿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𝒀</m:t>
                        </m:r>
                      </m:e>
                    </m:acc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for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reproduction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Otherwise, store everything.</a:t>
                </a:r>
              </a:p>
              <a:p>
                <a:endParaRPr lang="en-US" sz="1200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,   </m:t>
                                </m:r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sz="1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800600"/>
              </a:xfrm>
              <a:blipFill rotWithShape="1">
                <a:blip r:embed="rId2"/>
                <a:stretch>
                  <a:fillRect l="-1841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8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Preferred-Storage Fitness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8923" y="1441783"/>
                <a:ext cx="447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3" y="1441783"/>
                <a:ext cx="44704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53173" y="2022365"/>
            <a:ext cx="914400" cy="914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3273049" y="1814156"/>
            <a:ext cx="1447800" cy="1332131"/>
          </a:xfrm>
          <a:prstGeom prst="diamon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>
            <a:off x="5330449" y="2022365"/>
            <a:ext cx="914400" cy="914400"/>
          </a:xfrm>
          <a:prstGeom prst="plus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7897" y="2217955"/>
                <a:ext cx="5453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𝝍</m:t>
                      </m:r>
                    </m:oMath>
                  </m:oMathPara>
                </a14:m>
                <a:endParaRPr lang="en-US" sz="28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217955"/>
                <a:ext cx="54534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50463" y="2293533"/>
                <a:ext cx="1094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𝐗</m:t>
                    </m:r>
                    <m:r>
                      <a:rPr lang="en-US" sz="2400" b="1" i="0" smtClean="0">
                        <a:latin typeface="Cambria Math"/>
                      </a:rPr>
                      <m:t>&gt;</m:t>
                    </m:r>
                    <m:r>
                      <a:rPr lang="en-US" sz="2400" b="1" i="0" smtClean="0">
                        <a:solidFill>
                          <a:srgbClr val="0000CC"/>
                        </a:solidFill>
                        <a:latin typeface="Cambria Math"/>
                      </a:rPr>
                      <m:t>𝐋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63" y="2293533"/>
                <a:ext cx="109459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0526" r="-7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41845" y="2218611"/>
                <a:ext cx="491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𝒀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45" y="2218611"/>
                <a:ext cx="49160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18919" y="1987122"/>
                <a:ext cx="1507592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19" y="1987122"/>
                <a:ext cx="1507592" cy="496674"/>
              </a:xfrm>
              <a:prstGeom prst="rect">
                <a:avLst/>
              </a:prstGeom>
              <a:blipFill rotWithShape="1">
                <a:blip r:embed="rId6"/>
                <a:stretch>
                  <a:fillRect l="-40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68425" y="2915455"/>
                <a:ext cx="1209434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25" y="2915455"/>
                <a:ext cx="1209434" cy="496674"/>
              </a:xfrm>
              <a:prstGeom prst="rect">
                <a:avLst/>
              </a:prstGeom>
              <a:blipFill rotWithShape="1">
                <a:blip r:embed="rId7"/>
                <a:stretch>
                  <a:fillRect l="-100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02558" y="1987122"/>
                <a:ext cx="2597571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58" y="1987122"/>
                <a:ext cx="2597571" cy="496867"/>
              </a:xfrm>
              <a:prstGeom prst="rect">
                <a:avLst/>
              </a:prstGeom>
              <a:blipFill rotWithShape="1">
                <a:blip r:embed="rId8"/>
                <a:stretch>
                  <a:fillRect r="-1478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18322" y="3198051"/>
                <a:ext cx="447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322" y="3198051"/>
                <a:ext cx="44704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2" idx="3"/>
            <a:endCxn id="23" idx="1"/>
          </p:cNvCxnSpPr>
          <p:nvPr/>
        </p:nvCxnSpPr>
        <p:spPr>
          <a:xfrm flipV="1">
            <a:off x="4720849" y="2479565"/>
            <a:ext cx="609600" cy="6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22" idx="1"/>
          </p:cNvCxnSpPr>
          <p:nvPr/>
        </p:nvCxnSpPr>
        <p:spPr>
          <a:xfrm>
            <a:off x="1867573" y="2479565"/>
            <a:ext cx="1405476" cy="6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3"/>
          </p:cNvCxnSpPr>
          <p:nvPr/>
        </p:nvCxnSpPr>
        <p:spPr>
          <a:xfrm>
            <a:off x="6244849" y="2479565"/>
            <a:ext cx="2696565" cy="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2" idx="2"/>
            <a:endCxn id="21" idx="2"/>
          </p:cNvCxnSpPr>
          <p:nvPr/>
        </p:nvCxnSpPr>
        <p:spPr>
          <a:xfrm rot="5400000" flipH="1">
            <a:off x="2598900" y="1748238"/>
            <a:ext cx="209522" cy="2586576"/>
          </a:xfrm>
          <a:prstGeom prst="bentConnector3">
            <a:avLst>
              <a:gd name="adj1" fmla="val -10910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410373" y="1358110"/>
            <a:ext cx="10195" cy="629012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3" idx="2"/>
          </p:cNvCxnSpPr>
          <p:nvPr/>
        </p:nvCxnSpPr>
        <p:spPr>
          <a:xfrm rot="5400000">
            <a:off x="2857958" y="714422"/>
            <a:ext cx="707349" cy="5152035"/>
          </a:xfrm>
          <a:prstGeom prst="bentConnector2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21" idx="1"/>
          </p:cNvCxnSpPr>
          <p:nvPr/>
        </p:nvCxnSpPr>
        <p:spPr>
          <a:xfrm rot="5400000" flipH="1" flipV="1">
            <a:off x="212120" y="2903061"/>
            <a:ext cx="1164549" cy="31755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34326" y="1925949"/>
                <a:ext cx="783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𝒋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326" y="1925949"/>
                <a:ext cx="78399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96949" y="3065969"/>
                <a:ext cx="7839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𝒋</m:t>
                      </m:r>
                      <m:r>
                        <a:rPr lang="en-US" sz="2000" b="1" i="1" smtClean="0"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949" y="3065969"/>
                <a:ext cx="78399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02558" y="2571286"/>
                <a:ext cx="2732223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58" y="2571286"/>
                <a:ext cx="2732223" cy="496867"/>
              </a:xfrm>
              <a:prstGeom prst="rect">
                <a:avLst/>
              </a:prstGeom>
              <a:blipFill rotWithShape="1">
                <a:blip r:embed="rId12"/>
                <a:stretch>
                  <a:fillRect r="-140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02558" y="2984275"/>
                <a:ext cx="2732223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58" y="2984275"/>
                <a:ext cx="2732223" cy="496867"/>
              </a:xfrm>
              <a:prstGeom prst="rect">
                <a:avLst/>
              </a:prstGeom>
              <a:blipFill rotWithShape="1">
                <a:blip r:embed="rId13"/>
                <a:stretch>
                  <a:fillRect r="-140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04467" y="3466079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467" y="3466079"/>
                <a:ext cx="37862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7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Preferred-Storage Fitness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8923" y="1441783"/>
                <a:ext cx="447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23" y="1441783"/>
                <a:ext cx="44704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53173" y="2022365"/>
            <a:ext cx="914400" cy="914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3273049" y="1814156"/>
            <a:ext cx="1447800" cy="1332131"/>
          </a:xfrm>
          <a:prstGeom prst="diamon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>
            <a:off x="5330449" y="2022365"/>
            <a:ext cx="914400" cy="914400"/>
          </a:xfrm>
          <a:prstGeom prst="plus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7897" y="2217955"/>
                <a:ext cx="5453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𝝍</m:t>
                      </m:r>
                    </m:oMath>
                  </m:oMathPara>
                </a14:m>
                <a:endParaRPr lang="en-US" sz="28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217955"/>
                <a:ext cx="54534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50463" y="2293533"/>
                <a:ext cx="1094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𝐗</m:t>
                    </m:r>
                    <m:r>
                      <a:rPr lang="en-US" sz="2400" b="1" i="0" smtClean="0">
                        <a:latin typeface="Cambria Math"/>
                      </a:rPr>
                      <m:t>&gt;</m:t>
                    </m:r>
                    <m:r>
                      <a:rPr lang="en-US" sz="2400" b="1" i="0" smtClean="0">
                        <a:solidFill>
                          <a:srgbClr val="0000CC"/>
                        </a:solidFill>
                        <a:latin typeface="Cambria Math"/>
                      </a:rPr>
                      <m:t>𝐋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63" y="2293533"/>
                <a:ext cx="109459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0526" r="-7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41845" y="2218611"/>
                <a:ext cx="491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𝒀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45" y="2218611"/>
                <a:ext cx="49160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18919" y="1987122"/>
                <a:ext cx="1342547" cy="503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19" y="1987122"/>
                <a:ext cx="1342547" cy="503536"/>
              </a:xfrm>
              <a:prstGeom prst="rect">
                <a:avLst/>
              </a:prstGeom>
              <a:blipFill rotWithShape="1">
                <a:blip r:embed="rId6"/>
                <a:stretch>
                  <a:fillRect l="-452" r="-23077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18322" y="3198051"/>
                <a:ext cx="447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322" y="3198051"/>
                <a:ext cx="44704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2" idx="3"/>
            <a:endCxn id="23" idx="1"/>
          </p:cNvCxnSpPr>
          <p:nvPr/>
        </p:nvCxnSpPr>
        <p:spPr>
          <a:xfrm flipV="1">
            <a:off x="4720849" y="2479565"/>
            <a:ext cx="609600" cy="6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22" idx="1"/>
          </p:cNvCxnSpPr>
          <p:nvPr/>
        </p:nvCxnSpPr>
        <p:spPr>
          <a:xfrm>
            <a:off x="1867573" y="2479565"/>
            <a:ext cx="1405476" cy="6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3"/>
          </p:cNvCxnSpPr>
          <p:nvPr/>
        </p:nvCxnSpPr>
        <p:spPr>
          <a:xfrm>
            <a:off x="6244849" y="2479565"/>
            <a:ext cx="2696565" cy="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2" idx="2"/>
            <a:endCxn id="21" idx="2"/>
          </p:cNvCxnSpPr>
          <p:nvPr/>
        </p:nvCxnSpPr>
        <p:spPr>
          <a:xfrm rot="5400000" flipH="1">
            <a:off x="2598900" y="1748238"/>
            <a:ext cx="209522" cy="2586576"/>
          </a:xfrm>
          <a:prstGeom prst="bentConnector3">
            <a:avLst>
              <a:gd name="adj1" fmla="val -10910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410373" y="1358110"/>
            <a:ext cx="10195" cy="629012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3" idx="2"/>
          </p:cNvCxnSpPr>
          <p:nvPr/>
        </p:nvCxnSpPr>
        <p:spPr>
          <a:xfrm rot="5400000">
            <a:off x="2857958" y="714422"/>
            <a:ext cx="707349" cy="5152035"/>
          </a:xfrm>
          <a:prstGeom prst="bentConnector2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21" idx="1"/>
          </p:cNvCxnSpPr>
          <p:nvPr/>
        </p:nvCxnSpPr>
        <p:spPr>
          <a:xfrm rot="5400000" flipH="1" flipV="1">
            <a:off x="212120" y="2903061"/>
            <a:ext cx="1164549" cy="31755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34326" y="1925949"/>
                <a:ext cx="783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𝒋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326" y="1925949"/>
                <a:ext cx="78399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96949" y="3065969"/>
                <a:ext cx="7839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𝒋</m:t>
                      </m:r>
                      <m:r>
                        <a:rPr lang="en-US" sz="2000" b="1" i="1" smtClean="0"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latin typeface="Cambria Math"/>
                        </a:rPr>
                        <m:t>𝑱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949" y="3065969"/>
                <a:ext cx="78399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66646" y="2986811"/>
                <a:ext cx="2469394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46" y="2986811"/>
                <a:ext cx="2469394" cy="496867"/>
              </a:xfrm>
              <a:prstGeom prst="rect">
                <a:avLst/>
              </a:prstGeom>
              <a:blipFill rotWithShape="1">
                <a:blip r:embed="rId12"/>
                <a:stretch>
                  <a:fillRect r="-17284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04467" y="3466079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467" y="3466079"/>
                <a:ext cx="37862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0511" y="4267200"/>
                <a:ext cx="8305800" cy="113313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 general,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&lt;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3200" b="1" dirty="0">
                    <a:latin typeface="Cambria Math"/>
                    <a:ea typeface="Cambria Math"/>
                  </a:rPr>
                  <a:t> ≤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dirty="0" smtClean="0"/>
                  <a:t>, the life history is periodic with a period of </a:t>
                </a:r>
                <a:r>
                  <a:rPr lang="en-US" sz="3200" b="1" i="1" dirty="0" smtClean="0">
                    <a:latin typeface="Cambria Math" pitchFamily="18" charset="0"/>
                    <a:ea typeface="Cambria Math" pitchFamily="18" charset="0"/>
                  </a:rPr>
                  <a:t>j</a:t>
                </a:r>
                <a:r>
                  <a:rPr lang="en-US" sz="3200" dirty="0" smtClean="0"/>
                  <a:t> years.</a:t>
                </a:r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" y="4267200"/>
                <a:ext cx="8305800" cy="1133131"/>
              </a:xfrm>
              <a:prstGeom prst="rect">
                <a:avLst/>
              </a:prstGeom>
              <a:blipFill rotWithShape="1">
                <a:blip r:embed="rId15"/>
                <a:stretch>
                  <a:fillRect l="-1757" t="-5789" b="-1578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122445" y="5638800"/>
                <a:ext cx="7033591" cy="778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𝑾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den>
                    </m:f>
                    <m:r>
                      <a:rPr lang="en-US" sz="2800" b="1" i="1">
                        <a:latin typeface="Cambria Math"/>
                        <a:ea typeface="Cambria Math"/>
                      </a:rPr>
                      <m:t>𝑾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𝒀</m:t>
                                </m:r>
                              </m:e>
                            </m:acc>
                          </m:e>
                        </m:d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45" y="5638800"/>
                <a:ext cx="7033591" cy="778996"/>
              </a:xfrm>
              <a:prstGeom prst="rect">
                <a:avLst/>
              </a:prstGeom>
              <a:blipFill rotWithShape="1">
                <a:blip r:embed="rId16"/>
                <a:stretch>
                  <a:fillRect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66646" y="2556357"/>
                <a:ext cx="2469394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46" y="2556357"/>
                <a:ext cx="2469394" cy="496867"/>
              </a:xfrm>
              <a:prstGeom prst="rect">
                <a:avLst/>
              </a:prstGeom>
              <a:blipFill rotWithShape="1">
                <a:blip r:embed="rId17"/>
                <a:stretch>
                  <a:fillRect r="-17284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66646" y="1925949"/>
                <a:ext cx="2334742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46" y="1925949"/>
                <a:ext cx="2334742" cy="496867"/>
              </a:xfrm>
              <a:prstGeom prst="rect">
                <a:avLst/>
              </a:prstGeom>
              <a:blipFill rotWithShape="1">
                <a:blip r:embed="rId18"/>
                <a:stretch>
                  <a:fillRect r="-1827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32387" y="2894519"/>
                <a:ext cx="1044388" cy="503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387" y="2894519"/>
                <a:ext cx="1044388" cy="503536"/>
              </a:xfrm>
              <a:prstGeom prst="rect">
                <a:avLst/>
              </a:prstGeom>
              <a:blipFill rotWithShape="1">
                <a:blip r:embed="rId19"/>
                <a:stretch>
                  <a:fillRect l="-1163" r="-29651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1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Optimal Preferred-Storage Strategy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" y="1447800"/>
                <a:ext cx="8763000" cy="513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cap="small" dirty="0" smtClean="0"/>
                  <a:t>Problem:</a:t>
                </a:r>
              </a:p>
              <a:p>
                <a:endParaRPr lang="en-US" sz="1050" dirty="0" smtClean="0"/>
              </a:p>
              <a:p>
                <a:r>
                  <a:rPr lang="en-US" sz="3200" dirty="0" smtClean="0"/>
                  <a:t>Determine the preferred-storage strategy </a:t>
                </a:r>
                <a:endParaRPr lang="en-US" sz="3200" dirty="0"/>
              </a:p>
              <a:p>
                <a:endParaRPr lang="en-US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3200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</m:acc>
                                <m:r>
                                  <a:rPr lang="en-US" sz="3200" b="1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sz="3200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3200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/>
              </a:p>
              <a:p>
                <a:endParaRPr lang="en-US" sz="2000" dirty="0" smtClean="0"/>
              </a:p>
              <a:p>
                <a:r>
                  <a:rPr lang="en-US" sz="3200" dirty="0" smtClean="0"/>
                  <a:t>to maximize 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 </m:t>
                    </m:r>
                    <m:r>
                      <a:rPr lang="en-US" sz="32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  <m:r>
                          <a:rPr lang="en-US" sz="3200" b="1" i="1">
                            <a:latin typeface="Cambria Math"/>
                          </a:rPr>
                          <m:t>, 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𝑾</m:t>
                    </m:r>
                    <m:d>
                      <m:dPr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</a:rPr>
                              <m:t>𝑱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𝑱</m:t>
                            </m:r>
                          </m:sup>
                        </m:sSup>
                      </m:den>
                    </m:f>
                    <m:r>
                      <a:rPr lang="en-US" sz="3200" b="1" i="1">
                        <a:latin typeface="Cambria Math"/>
                        <a:ea typeface="Cambria Math"/>
                      </a:rPr>
                      <m:t>𝑾</m:t>
                    </m:r>
                    <m:d>
                      <m:d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𝑱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𝒀</m:t>
                                </m:r>
                              </m:e>
                            </m:acc>
                          </m:e>
                        </m:d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where 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J </a:t>
                </a:r>
                <a:r>
                  <a:rPr lang="en-US" sz="3200" dirty="0" smtClean="0">
                    <a:cs typeface="Times New Roman" pitchFamily="18" charset="0"/>
                  </a:rPr>
                  <a:t>is determined by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𝑱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&lt;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3200" b="1" dirty="0">
                    <a:latin typeface="Cambria Math"/>
                    <a:ea typeface="Cambria Math"/>
                  </a:rPr>
                  <a:t> ≤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𝑱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8763000" cy="5137560"/>
              </a:xfrm>
              <a:prstGeom prst="rect">
                <a:avLst/>
              </a:prstGeom>
              <a:blipFill rotWithShape="1">
                <a:blip r:embed="rId2"/>
                <a:stretch>
                  <a:fillRect l="-1739" t="-1544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2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Optimal Preferred-Storage Strategy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371600"/>
                <a:ext cx="8153401" cy="440601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3600" b="1" cap="small" dirty="0" smtClean="0"/>
                  <a:t>Solution:</a:t>
                </a:r>
              </a:p>
              <a:p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U</a:t>
                </a:r>
                <a:r>
                  <a:rPr lang="en-US" sz="3200" dirty="0" smtClean="0"/>
                  <a:t>se calculus to find optimal storage </a:t>
                </a:r>
                <a:r>
                  <a:rPr lang="en-US" sz="3200" dirty="0"/>
                  <a:t>amount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𝑱</m:t>
                        </m:r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US" sz="3200" b="0" dirty="0" err="1" smtClean="0">
                    <a:solidFill>
                      <a:schemeClr val="tx1"/>
                    </a:solidFill>
                  </a:rPr>
                  <a:t>masting</a:t>
                </a:r>
                <a:r>
                  <a:rPr lang="en-US" sz="3200" b="0" dirty="0" smtClean="0">
                    <a:solidFill>
                      <a:schemeClr val="tx1"/>
                    </a:solidFill>
                  </a:rPr>
                  <a:t> period 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3200" b="0" dirty="0" smtClean="0">
                    <a:solidFill>
                      <a:schemeClr val="tx1"/>
                    </a:solidFill>
                  </a:rPr>
                  <a:t>.                                         </a:t>
                </a:r>
                <a:endParaRPr lang="en-US" sz="1100" b="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U</a:t>
                </a:r>
                <a:r>
                  <a:rPr lang="en-US" sz="3200" dirty="0"/>
                  <a:t>se </a:t>
                </a:r>
                <a:r>
                  <a:rPr lang="en-US" sz="3200" dirty="0" smtClean="0"/>
                  <a:t>continuity to find optimal cut-off value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</a:rPr>
                      <m:t>𝑳</m:t>
                    </m:r>
                    <m:r>
                      <a:rPr lang="en-US" sz="3200" b="1" i="1" baseline="-25000">
                        <a:solidFill>
                          <a:srgbClr val="0000CC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3200" dirty="0" smtClean="0"/>
                  <a:t> for given 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𝑱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11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U</a:t>
                </a:r>
                <a:r>
                  <a:rPr lang="en-US" sz="3200" dirty="0" smtClean="0"/>
                  <a:t>se algebra to find optimal </a:t>
                </a:r>
                <a:r>
                  <a:rPr lang="en-US" sz="3200" dirty="0" err="1" smtClean="0"/>
                  <a:t>masting</a:t>
                </a:r>
                <a:r>
                  <a:rPr lang="en-US" sz="3200" dirty="0" smtClean="0"/>
                  <a:t> period 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J*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for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</a:rPr>
                      <m:t>𝑳</m:t>
                    </m:r>
                    <m:r>
                      <a:rPr lang="en-US" sz="3200" b="1" i="1" baseline="-25000">
                        <a:solidFill>
                          <a:srgbClr val="0000CC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3200" dirty="0" smtClean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153401" cy="4406014"/>
              </a:xfrm>
              <a:prstGeom prst="rect">
                <a:avLst/>
              </a:prstGeom>
              <a:blipFill rotWithShape="1">
                <a:blip r:embed="rId2"/>
                <a:stretch>
                  <a:fillRect l="-2616" t="-2075" r="-4559"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1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029200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Masting</a:t>
            </a:r>
            <a:r>
              <a:rPr lang="en-US" b="1" i="1" dirty="0" smtClean="0"/>
              <a:t> </a:t>
            </a:r>
            <a:r>
              <a:rPr lang="en-US" dirty="0" smtClean="0"/>
              <a:t>is a life history strategy in which reproduction is deferred and resources hoarded for “big” reproduction events.</a:t>
            </a:r>
          </a:p>
          <a:p>
            <a:endParaRPr lang="en-US" sz="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Optimal Preferred-Storage Strategy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1487" y="1981200"/>
                <a:ext cx="8534400" cy="23083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 </a:t>
                </a:r>
                <a:r>
                  <a:rPr lang="en-US" sz="4000" b="1" dirty="0" err="1" smtClean="0"/>
                  <a:t>Masting</a:t>
                </a:r>
                <a:r>
                  <a:rPr lang="en-US" sz="4000" b="1" dirty="0" smtClean="0"/>
                  <a:t> occurs when annual reproduction is </a:t>
                </a:r>
                <a:r>
                  <a:rPr lang="en-US" sz="4000" b="1" dirty="0" smtClean="0"/>
                  <a:t>possible</a:t>
                </a:r>
              </a:p>
              <a:p>
                <a:endParaRPr lang="en-US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𝑾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7" y="1981200"/>
                <a:ext cx="85344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423" t="-445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Optimal Preferred-Storage Strategy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1487" y="1981200"/>
                <a:ext cx="8534400" cy="32868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 </a:t>
                </a:r>
                <a:r>
                  <a:rPr lang="en-US" sz="4000" b="1" dirty="0" err="1" smtClean="0"/>
                  <a:t>Masting</a:t>
                </a:r>
                <a:r>
                  <a:rPr lang="en-US" sz="4000" b="1" dirty="0" smtClean="0"/>
                  <a:t> occurs when annual reproduction is possible, but </a:t>
                </a:r>
                <a:r>
                  <a:rPr lang="en-US" sz="4000" b="1" dirty="0" smtClean="0"/>
                  <a:t>2-year cycles are better:</a:t>
                </a:r>
                <a:endParaRPr lang="en-US" sz="4000" b="1" dirty="0" smtClean="0"/>
              </a:p>
              <a:p>
                <a:endParaRPr lang="en-US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 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𝑾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1" i="1">
                          <a:latin typeface="Cambria Math"/>
                        </a:rPr>
                        <m:t> 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𝑾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7" y="1981200"/>
                <a:ext cx="8534400" cy="3286862"/>
              </a:xfrm>
              <a:prstGeom prst="rect">
                <a:avLst/>
              </a:prstGeom>
              <a:blipFill rotWithShape="1">
                <a:blip r:embed="rId2"/>
                <a:stretch>
                  <a:fillRect l="-2423" t="-313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Masting</a:t>
            </a:r>
            <a:r>
              <a:rPr lang="en-US" b="1" dirty="0" smtClean="0"/>
              <a:t> Period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1281304"/>
            <a:ext cx="40902311" cy="15842746"/>
            <a:chOff x="-1684421" y="-1770838"/>
            <a:chExt cx="45042221" cy="19431855"/>
          </a:xfrm>
        </p:grpSpPr>
        <p:grpSp>
          <p:nvGrpSpPr>
            <p:cNvPr id="5" name="Group 4"/>
            <p:cNvGrpSpPr/>
            <p:nvPr/>
          </p:nvGrpSpPr>
          <p:grpSpPr>
            <a:xfrm>
              <a:off x="-1684421" y="-1770838"/>
              <a:ext cx="44661221" cy="18306238"/>
              <a:chOff x="-1684421" y="-1502614"/>
              <a:chExt cx="44661221" cy="183062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6658" t="63781" r="71576" b="32030"/>
              <a:stretch>
                <a:fillRect/>
              </a:stretch>
            </p:blipFill>
            <p:spPr bwMode="auto">
              <a:xfrm>
                <a:off x="42291000" y="15965424"/>
                <a:ext cx="685800" cy="838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2665" t="60511" r="34407" b="34375"/>
              <a:stretch>
                <a:fillRect/>
              </a:stretch>
            </p:blipFill>
            <p:spPr bwMode="auto">
              <a:xfrm>
                <a:off x="34061400" y="11506200"/>
                <a:ext cx="776111" cy="76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000" t="7143" r="7143" b="33929"/>
              <a:stretch>
                <a:fillRect/>
              </a:stretch>
            </p:blipFill>
            <p:spPr bwMode="auto">
              <a:xfrm>
                <a:off x="-1684421" y="-1502614"/>
                <a:ext cx="6796917" cy="490086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4948275" y="12573000"/>
                <a:ext cx="91563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3200" dirty="0" smtClean="0">
                    <a:solidFill>
                      <a:srgbClr val="800080"/>
                    </a:solidFill>
                  </a:rPr>
                  <a:t>J = 5</a:t>
                </a:r>
                <a:endParaRPr lang="en-US" sz="3200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948275" y="13563600"/>
                <a:ext cx="91563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FFFF"/>
                    </a:solidFill>
                  </a:rPr>
                  <a:t>J = 4</a:t>
                </a:r>
                <a:endParaRPr lang="en-US" sz="3200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4948275" y="14401800"/>
                <a:ext cx="91563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J = 3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48275" y="15112425"/>
                <a:ext cx="91563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9900"/>
                    </a:solidFill>
                  </a:rPr>
                  <a:t>J = 2</a:t>
                </a:r>
                <a:endParaRPr lang="en-US" sz="3200" dirty="0">
                  <a:solidFill>
                    <a:srgbClr val="009900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10800000">
                <a:off x="33680400" y="156972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3450565" y="15240000"/>
                <a:ext cx="91563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J = 1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985200" y="16306800"/>
              <a:ext cx="93726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The optimal periodicity given herbivory and survival probability.</a:t>
              </a:r>
            </a:p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165" y="1431776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C </a:t>
            </a:r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507649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mbria Math" pitchFamily="18" charset="0"/>
                <a:ea typeface="Cambria Math" pitchFamily="18" charset="0"/>
              </a:rPr>
              <a:t>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5961" y="44196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J=2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28879" y="38862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J=3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60093" y="327913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J=4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17076" y="24384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J=5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11635" y="474025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J=1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2" y="5661272"/>
                <a:ext cx="91392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Increasing either the survival parameter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sz="2800" dirty="0" smtClean="0"/>
                  <a:t> or the fixed cost parameter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increases the optimal period.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5661272"/>
                <a:ext cx="913920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34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7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589168"/>
            <a:ext cx="8686799" cy="6088471"/>
            <a:chOff x="33211525" y="17478666"/>
            <a:chExt cx="10870920" cy="7910086"/>
          </a:xfrm>
        </p:grpSpPr>
        <p:sp>
          <p:nvSpPr>
            <p:cNvPr id="5" name="Rounded Rectangle 4"/>
            <p:cNvSpPr/>
            <p:nvPr/>
          </p:nvSpPr>
          <p:spPr>
            <a:xfrm>
              <a:off x="33744120" y="17478666"/>
              <a:ext cx="9461280" cy="7010400"/>
            </a:xfrm>
            <a:prstGeom prst="round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  <a:latin typeface="Myriad Web Pro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091" t="8117" r="6494" b="31818"/>
            <a:stretch>
              <a:fillRect/>
            </a:stretch>
          </p:blipFill>
          <p:spPr bwMode="auto">
            <a:xfrm>
              <a:off x="34632900" y="18288000"/>
              <a:ext cx="8433486" cy="480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2258" t="53792" r="55548" b="41749"/>
            <a:stretch>
              <a:fillRect/>
            </a:stretch>
          </p:blipFill>
          <p:spPr bwMode="auto">
            <a:xfrm>
              <a:off x="34118550" y="18440400"/>
              <a:ext cx="704850" cy="805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49194" t="72917" r="48463" b="24479"/>
            <a:stretch>
              <a:fillRect/>
            </a:stretch>
          </p:blipFill>
          <p:spPr bwMode="auto">
            <a:xfrm>
              <a:off x="42138600" y="22992588"/>
              <a:ext cx="762000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7538272" y="18722641"/>
              <a:ext cx="1404625" cy="75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800080"/>
                  </a:solidFill>
                </a:rPr>
                <a:t>J = 5</a:t>
              </a:r>
              <a:endParaRPr lang="en-US" sz="3200" dirty="0">
                <a:solidFill>
                  <a:srgbClr val="80008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81000" y="19431000"/>
              <a:ext cx="1447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FFFF"/>
                  </a:solidFill>
                </a:rPr>
                <a:t>J = 4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66945" y="21440645"/>
              <a:ext cx="1447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J = 1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04900" y="20135806"/>
              <a:ext cx="144780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J = 3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070994" y="20790188"/>
              <a:ext cx="144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9900"/>
                  </a:solidFill>
                </a:rPr>
                <a:t>J = 2</a:t>
              </a:r>
              <a:endParaRPr lang="en-US" sz="3200" dirty="0">
                <a:solidFill>
                  <a:srgbClr val="0099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8023800" y="19583399"/>
              <a:ext cx="0" cy="539262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8938203" y="20269201"/>
              <a:ext cx="0" cy="5209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9700201" y="20878802"/>
              <a:ext cx="2" cy="53339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071801" y="21561577"/>
              <a:ext cx="1" cy="61262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7490400" y="19050000"/>
              <a:ext cx="0" cy="432376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211525" y="23589379"/>
                  <a:ext cx="10870920" cy="1799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Increasing the </a:t>
                  </a:r>
                  <a:r>
                    <a:rPr lang="en-US" sz="2800" dirty="0" err="1"/>
                    <a:t>herbivory</a:t>
                  </a:r>
                  <a:r>
                    <a:rPr lang="en-US" sz="2800" dirty="0"/>
                    <a:t> parameter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𝑪</m:t>
                      </m:r>
                    </m:oMath>
                  </a14:m>
                  <a:r>
                    <a:rPr lang="en-US" sz="2800" dirty="0"/>
                    <a:t> increases the cut-off parameter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CC"/>
                          </a:solidFill>
                          <a:latin typeface="Cambria Math"/>
                        </a:rPr>
                        <m:t>𝑳</m:t>
                      </m:r>
                    </m:oMath>
                  </a14:m>
                  <a:r>
                    <a:rPr lang="en-US" sz="2800" dirty="0"/>
                    <a:t> continuously, </a:t>
                  </a:r>
                  <a:r>
                    <a:rPr lang="en-US" sz="2800" dirty="0" smtClean="0"/>
                    <a:t>but changes </a:t>
                  </a:r>
                  <a:r>
                    <a:rPr lang="en-US" sz="2800" dirty="0"/>
                    <a:t>in storage parameter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a14:m>
                  <a:r>
                    <a:rPr lang="en-US" sz="2800" dirty="0" smtClean="0"/>
                    <a:t> are discrete.</a:t>
                  </a:r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  </a:t>
                  </a:r>
                  <a:endParaRPr lang="en-US" sz="2800" b="1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11525" y="23589379"/>
                  <a:ext cx="10870920" cy="17993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75" t="-3965" r="-1615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Allocation Parameters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4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845" y="675564"/>
                <a:ext cx="82296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cs typeface="Times New Roman" pitchFamily="18" charset="0"/>
                  </a:rPr>
                  <a:t>Claim: The </a:t>
                </a:r>
                <a:r>
                  <a:rPr lang="en-US" sz="4000" b="1" dirty="0">
                    <a:cs typeface="Times New Roman" pitchFamily="18" charset="0"/>
                  </a:rPr>
                  <a:t>optimal preferred-storage strategy is optimal among all strategies</a:t>
                </a:r>
                <a:r>
                  <a:rPr lang="en-US" sz="4000" b="1" dirty="0" smtClean="0">
                    <a:cs typeface="Times New Roman" pitchFamily="18" charset="0"/>
                  </a:rPr>
                  <a:t>.  Established by dynamic programming:</a:t>
                </a:r>
              </a:p>
              <a:p>
                <a:endParaRPr lang="en-US" sz="2000" b="1" dirty="0">
                  <a:cs typeface="Times New Roman" pitchFamily="18" charset="0"/>
                </a:endParaRPr>
              </a:p>
              <a:p>
                <a:pPr marL="742950" indent="-742950">
                  <a:buAutoNum type="arabicPeriod"/>
                </a:pPr>
                <a:r>
                  <a:rPr lang="en-US" sz="2800" b="1" dirty="0" smtClean="0"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𝒀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800" b="1" dirty="0" smtClean="0"/>
                  <a:t> be the optimal preferred-storage strategy.</a:t>
                </a:r>
              </a:p>
              <a:p>
                <a:pPr marL="742950" indent="-742950">
                  <a:buAutoNum type="arabicPeriod"/>
                </a:pPr>
                <a:r>
                  <a:rPr lang="en-US" sz="2800" b="1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𝑿</m:t>
                    </m:r>
                    <m:r>
                      <a:rPr lang="en-US" sz="2800" b="1" i="1" smtClean="0">
                        <a:latin typeface="Cambria Math"/>
                      </a:rPr>
                      <m:t>)=</m:t>
                    </m:r>
                    <m:r>
                      <a:rPr lang="en-US" sz="2800" b="1" i="1" smtClean="0">
                        <a:latin typeface="Cambria Math"/>
                      </a:rPr>
                      <m:t>𝑾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𝝈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𝝍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800" b="1" dirty="0" smtClean="0">
                  <a:ea typeface="Cambria Math"/>
                </a:endParaRPr>
              </a:p>
              <a:p>
                <a:pPr marL="742950" indent="-742950">
                  <a:buAutoNum type="arabicPeriod"/>
                </a:pPr>
                <a:r>
                  <a:rPr lang="en-US" sz="2800" b="1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𝚪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𝑾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𝒀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𝝈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𝝍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3200" b="1" dirty="0" smtClean="0"/>
              </a:p>
              <a:p>
                <a:pPr marL="742950" indent="-742950">
                  <a:buAutoNum type="arabicPeriod"/>
                </a:pPr>
                <a:r>
                  <a:rPr lang="en-US" sz="2800" b="1" dirty="0" smtClean="0"/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𝒀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800" b="1" dirty="0" smtClean="0"/>
                  <a:t> maximizes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𝚪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5" y="675564"/>
                <a:ext cx="822960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2667" t="-194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02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029200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Masting</a:t>
            </a:r>
            <a:r>
              <a:rPr lang="en-US" dirty="0" smtClean="0"/>
              <a:t> is a life history strategy in which reproduction is deferred and resources hoarded for “big” reproduction events.</a:t>
            </a:r>
          </a:p>
          <a:p>
            <a:endParaRPr lang="en-US" sz="800" dirty="0" smtClean="0"/>
          </a:p>
          <a:p>
            <a:r>
              <a:rPr lang="en-US" dirty="0"/>
              <a:t>A tree species in Norway exhibits </a:t>
            </a:r>
            <a:r>
              <a:rPr lang="en-US" dirty="0" err="1" smtClean="0"/>
              <a:t>masting</a:t>
            </a:r>
            <a:r>
              <a:rPr lang="en-US" dirty="0" smtClean="0"/>
              <a:t> </a:t>
            </a:r>
            <a:r>
              <a:rPr lang="en-US" dirty="0"/>
              <a:t>with periods of 2 years or 3 years based on geography.  Any theory of </a:t>
            </a:r>
            <a:r>
              <a:rPr lang="en-US" dirty="0" err="1"/>
              <a:t>masting</a:t>
            </a:r>
            <a:r>
              <a:rPr lang="en-US" dirty="0"/>
              <a:t> must account for periodic reproduction with </a:t>
            </a:r>
            <a:r>
              <a:rPr lang="en-US" dirty="0" smtClean="0"/>
              <a:t>conditional </a:t>
            </a:r>
            <a:r>
              <a:rPr lang="en-US" dirty="0"/>
              <a:t>period </a:t>
            </a:r>
            <a:r>
              <a:rPr lang="en-US" dirty="0" smtClean="0"/>
              <a:t>length.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err="1" smtClean="0"/>
              <a:t>Masting</a:t>
            </a:r>
            <a:r>
              <a:rPr lang="en-US" dirty="0" smtClean="0"/>
              <a:t> often occurs at a population level.  For simplicity, we assume either that individuals are isolated or that coupling is perfect, removing the issue of synchrony.</a:t>
            </a:r>
          </a:p>
          <a:p>
            <a:endParaRPr lang="en-US" sz="1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43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err="1" smtClean="0"/>
              <a:t>Masting</a:t>
            </a:r>
            <a:r>
              <a:rPr lang="en-US" dirty="0" smtClean="0"/>
              <a:t> often occurs at a population level.  For simplicity, we assume either that individuals are isolated or that coupling is perfect, removing the issue of synchrony.</a:t>
            </a:r>
          </a:p>
          <a:p>
            <a:endParaRPr lang="en-US" sz="1200" dirty="0" smtClean="0"/>
          </a:p>
          <a:p>
            <a:r>
              <a:rPr lang="en-US" dirty="0"/>
              <a:t>The </a:t>
            </a:r>
            <a:r>
              <a:rPr lang="en-US" dirty="0" err="1"/>
              <a:t>Iwasa</a:t>
            </a:r>
            <a:r>
              <a:rPr lang="en-US" dirty="0"/>
              <a:t>-Cohen </a:t>
            </a:r>
            <a:r>
              <a:rPr lang="en-US" dirty="0" smtClean="0"/>
              <a:t>life history model predicts both annual and perennial strategies, but not </a:t>
            </a:r>
            <a:r>
              <a:rPr lang="en-US" dirty="0" err="1" smtClean="0"/>
              <a:t>masting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3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Biological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/>
          <a:lstStyle/>
          <a:p>
            <a:r>
              <a:rPr lang="en-US" dirty="0" smtClean="0"/>
              <a:t>What features of a plant’s physiology and/or ecological niche can account for </a:t>
            </a:r>
            <a:r>
              <a:rPr lang="en-US" dirty="0" err="1" smtClean="0"/>
              <a:t>masting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Biological Question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features of a plant’s physiology and/or ecological niche can account for </a:t>
            </a:r>
            <a:r>
              <a:rPr lang="en-US" sz="2400" dirty="0" err="1" smtClean="0"/>
              <a:t>masting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Fundamental Paradigm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635" y="3840162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Natural selection “tunes” a genome to achieve optimal fitness within its ecological niche.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Biological Question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features of a plant’s physiology and/or ecological niche can account for </a:t>
            </a:r>
            <a:r>
              <a:rPr lang="en-US" sz="2400" dirty="0" err="1" smtClean="0"/>
              <a:t>masting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Fundamental Paradigm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48164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Natural selection “tunes” a genome to achieve optimal fitness in its ecological niche.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19238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Simplifying Assumption</a:t>
            </a:r>
            <a:endParaRPr lang="en-US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05563"/>
            <a:ext cx="8229600" cy="1552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Optimal fitness in a stochastic environment is roughly the same as optimal fitness in a fixed mean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Model Structure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52401" y="2155561"/>
            <a:ext cx="2010114" cy="15570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24" name="Straight Arrow Connector 23"/>
          <p:cNvCxnSpPr>
            <a:stCxn id="45" idx="3"/>
          </p:cNvCxnSpPr>
          <p:nvPr/>
        </p:nvCxnSpPr>
        <p:spPr>
          <a:xfrm>
            <a:off x="4988565" y="2941467"/>
            <a:ext cx="54634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3"/>
            <a:endCxn id="45" idx="1"/>
          </p:cNvCxnSpPr>
          <p:nvPr/>
        </p:nvCxnSpPr>
        <p:spPr>
          <a:xfrm>
            <a:off x="2162515" y="2934066"/>
            <a:ext cx="818960" cy="74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5" idx="0"/>
          </p:cNvCxnSpPr>
          <p:nvPr/>
        </p:nvCxnSpPr>
        <p:spPr>
          <a:xfrm flipH="1">
            <a:off x="3985020" y="1379300"/>
            <a:ext cx="3578" cy="7532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45" idx="2"/>
            <a:endCxn id="22" idx="2"/>
          </p:cNvCxnSpPr>
          <p:nvPr/>
        </p:nvCxnSpPr>
        <p:spPr>
          <a:xfrm rot="5400000" flipH="1">
            <a:off x="2552349" y="2317680"/>
            <a:ext cx="37779" cy="2827562"/>
          </a:xfrm>
          <a:prstGeom prst="bentConnector3">
            <a:avLst>
              <a:gd name="adj1" fmla="val -605098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0408" y="1463553"/>
                <a:ext cx="7123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408" y="1463553"/>
                <a:ext cx="71231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00719" y="3750351"/>
                <a:ext cx="599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200" b="1" i="1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719" y="3750351"/>
                <a:ext cx="59965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67247" y="2407705"/>
                <a:ext cx="7395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6633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1" dirty="0" smtClean="0">
                              <a:solidFill>
                                <a:srgbClr val="6633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6633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247" y="2407705"/>
                <a:ext cx="73956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8229600" y="2950756"/>
            <a:ext cx="914400" cy="74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exagon 43"/>
          <p:cNvSpPr/>
          <p:nvPr/>
        </p:nvSpPr>
        <p:spPr>
          <a:xfrm>
            <a:off x="5534904" y="2164850"/>
            <a:ext cx="2694696" cy="1557009"/>
          </a:xfrm>
          <a:prstGeom prst="hexagon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ross 44"/>
          <p:cNvSpPr/>
          <p:nvPr/>
        </p:nvSpPr>
        <p:spPr>
          <a:xfrm>
            <a:off x="2981475" y="2132583"/>
            <a:ext cx="2007090" cy="1617767"/>
          </a:xfrm>
          <a:prstGeom prst="plus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2737" y="2365981"/>
                <a:ext cx="6433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1" dirty="0" smtClean="0">
                              <a:solidFill>
                                <a:srgbClr val="008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200" b="1" i="1" dirty="0">
                  <a:solidFill>
                    <a:srgbClr val="008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37" y="2365981"/>
                <a:ext cx="64338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304" y="4572000"/>
                <a:ext cx="659687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Resource levels:</a:t>
                </a:r>
              </a:p>
              <a:p>
                <a:r>
                  <a:rPr lang="en-US" sz="2400" b="1" dirty="0" smtClean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before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allocation</m:t>
                        </m:r>
                        <m:r>
                          <m:rPr>
                            <m:nor/>
                          </m:rPr>
                          <a:rPr lang="en-US" sz="2400" b="1" i="1" dirty="0" smtClean="0"/>
                          <m:t> = </m:t>
                        </m:r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rgbClr val="0080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b="1" dirty="0" smtClean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</a:rPr>
                          <m:t>after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</a:rPr>
                          <m:t>allocation</m:t>
                        </m:r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chemeClr val="tx1"/>
                            </a:solidFill>
                          </a:rPr>
                          <m:t> =</m:t>
                        </m:r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Theoretical fitness: </a:t>
                </a:r>
                <a:r>
                  <a:rPr lang="en-US" sz="2400" b="1" i="1" dirty="0"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en-US" sz="2400" b="1" i="1" dirty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 i="1" dirty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b="1" i="1" baseline="300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⋯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4" y="4572000"/>
                <a:ext cx="6596871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1200" t="-2516" r="-462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09650" y="4572000"/>
                <a:ext cx="417793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Reproductive value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rgbClr val="6633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663300"/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663300"/>
                    </a:solidFill>
                  </a:rPr>
                  <a:t>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b="1" dirty="0" smtClean="0"/>
                  <a:t>First reproduction = year 0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Yearly survival probability = </a:t>
                </a:r>
                <a:r>
                  <a:rPr lang="el-GR" sz="2400" b="1" i="1" dirty="0" smtClean="0">
                    <a:latin typeface="Cambria Math"/>
                    <a:ea typeface="Cambria Math"/>
                  </a:rPr>
                  <a:t>σ</a:t>
                </a:r>
                <a:endParaRPr lang="en-US" sz="24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50" y="4572000"/>
                <a:ext cx="4177939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895" t="-4061" r="-174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2401" y="2407705"/>
            <a:ext cx="1888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 Growth</a:t>
            </a:r>
          </a:p>
          <a:p>
            <a:pPr algn="ctr"/>
            <a:r>
              <a:rPr lang="en-US" sz="2400" b="1" i="1" dirty="0" smtClean="0">
                <a:solidFill>
                  <a:srgbClr val="00A000"/>
                </a:solidFill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US" sz="2400" b="1" baseline="-25000" dirty="0" smtClean="0">
                <a:solidFill>
                  <a:srgbClr val="00A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= 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i-1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3392" y="2407706"/>
            <a:ext cx="1996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Allocation</a:t>
            </a:r>
          </a:p>
          <a:p>
            <a:pPr algn="ctr"/>
            <a:r>
              <a:rPr lang="en-US" sz="2800" b="1" i="1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2800" b="1" dirty="0" smtClean="0">
                <a:cs typeface="Times New Roman" pitchFamily="18" charset="0"/>
              </a:rPr>
              <a:t>=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A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-25000" dirty="0" smtClean="0">
                <a:solidFill>
                  <a:srgbClr val="00A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4904" y="2457012"/>
            <a:ext cx="2763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Reproduction</a:t>
            </a:r>
          </a:p>
          <a:p>
            <a:pPr algn="ctr"/>
            <a:r>
              <a:rPr lang="en-US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cs typeface="Times New Roman" pitchFamily="18" charset="0"/>
              </a:rPr>
              <a:t> =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A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-25000" dirty="0" smtClean="0">
                <a:solidFill>
                  <a:srgbClr val="00A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E4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endParaRPr lang="en-US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1359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Background</vt:lpstr>
      <vt:lpstr>Background</vt:lpstr>
      <vt:lpstr>Background</vt:lpstr>
      <vt:lpstr>Background</vt:lpstr>
      <vt:lpstr>Biological Question</vt:lpstr>
      <vt:lpstr>Biological Question</vt:lpstr>
      <vt:lpstr>Biological Question</vt:lpstr>
      <vt:lpstr>PowerPoint Presentation</vt:lpstr>
      <vt:lpstr>The Optimization Problem</vt:lpstr>
      <vt:lpstr>Growth Model</vt:lpstr>
      <vt:lpstr>Reproduction Model</vt:lpstr>
      <vt:lpstr>Preferred-Storage Allocation:  An Important Special Case</vt:lpstr>
      <vt:lpstr>Preferred-Storage Allocation:  An Important Special Case</vt:lpstr>
      <vt:lpstr>Preferred-Storage Allocation</vt:lpstr>
      <vt:lpstr>Preferred-Storage Fitness</vt:lpstr>
      <vt:lpstr>Preferred-Storage Fitness</vt:lpstr>
      <vt:lpstr>Optimal Preferred-Storage Strategy</vt:lpstr>
      <vt:lpstr>Optimal Preferred-Storage Strategy</vt:lpstr>
      <vt:lpstr>Optimal Preferred-Storage Strategy</vt:lpstr>
      <vt:lpstr>Optimal Preferred-Storage Strategy</vt:lpstr>
      <vt:lpstr>Masting Period</vt:lpstr>
      <vt:lpstr>Allocation Parameters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Ledder</dc:creator>
  <cp:lastModifiedBy>Glenn Ledder</cp:lastModifiedBy>
  <cp:revision>105</cp:revision>
  <dcterms:created xsi:type="dcterms:W3CDTF">2010-09-23T00:52:52Z</dcterms:created>
  <dcterms:modified xsi:type="dcterms:W3CDTF">2012-07-25T15:16:02Z</dcterms:modified>
</cp:coreProperties>
</file>